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9" r:id="rId2"/>
    <p:sldId id="290" r:id="rId3"/>
    <p:sldId id="280" r:id="rId4"/>
    <p:sldId id="271" r:id="rId5"/>
    <p:sldId id="285" r:id="rId6"/>
    <p:sldId id="284" r:id="rId7"/>
    <p:sldId id="282" r:id="rId8"/>
    <p:sldId id="283" r:id="rId9"/>
    <p:sldId id="291" r:id="rId10"/>
    <p:sldId id="302" r:id="rId11"/>
    <p:sldId id="294" r:id="rId12"/>
    <p:sldId id="292" r:id="rId13"/>
    <p:sldId id="295" r:id="rId14"/>
    <p:sldId id="296" r:id="rId15"/>
    <p:sldId id="297" r:id="rId16"/>
    <p:sldId id="298" r:id="rId17"/>
    <p:sldId id="300" r:id="rId18"/>
    <p:sldId id="299" r:id="rId19"/>
    <p:sldId id="279" r:id="rId20"/>
    <p:sldId id="270" r:id="rId21"/>
    <p:sldId id="281" r:id="rId22"/>
    <p:sldId id="289" r:id="rId23"/>
    <p:sldId id="288" r:id="rId24"/>
    <p:sldId id="286" r:id="rId25"/>
    <p:sldId id="30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364" autoAdjust="0"/>
  </p:normalViewPr>
  <p:slideViewPr>
    <p:cSldViewPr snapToGrid="0">
      <p:cViewPr varScale="1">
        <p:scale>
          <a:sx n="77" d="100"/>
          <a:sy n="77" d="100"/>
        </p:scale>
        <p:origin x="1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6A1A8-CE33-49D4-B8BD-A82D5685ACED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B6B45-8C4E-4C2B-8211-7E29841FD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44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FC02F-BAE4-E36F-85BF-934303F9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13818-C1EB-B6D6-1CD6-6B3702A1C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A2278F-7F6E-9AC6-58D4-2D06D0C27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2C89F-77CC-1160-A16B-F031C9043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1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0055-638C-021F-EEFA-941E08DE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6EA870-4ED0-EE9C-335D-7244329E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A9C45-53CB-7A54-CF47-3E288CF1B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4B03E-30D9-5FC9-B067-A6AF27102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51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71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39D6-3B43-D5AF-F37F-0AABCEAD6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57B35-5796-A077-E229-BC0E23965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4ACB40-DB41-9CD1-B3F6-9BFD22317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6D697-9F6D-9E87-95FC-69D627E66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BB630-2E0E-F303-7BF8-2135C01D4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9A3EB-16F6-EE62-3F53-044941EA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998521-5D40-2563-937D-13837807D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63E3E-6774-D238-B591-DC36C505D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8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CA67A-2855-B299-783E-08EE55CE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66B1F-8059-F6E3-581B-06DE00104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E6FFDA-5199-AE25-5D39-22E2D54BA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26CC4-1B71-7635-92B3-B40E949CE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6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413-3F90-7B8E-1EC1-BF5185F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950128-6568-1ADA-5B8A-AE9CF02FD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58A19-618C-4128-D2A0-2F5B05DE5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4BD45-A457-863E-48CB-3544F910A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3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7E30-5B12-7A05-406F-C2B4C940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3A09EA-F959-2815-60D0-1C9005B51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453D4D-7AEA-F4E4-3573-A910C19C3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ADC1A5-6357-586D-3B63-F19C92B43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0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38816-29B8-AE12-692D-32D7D5DF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1637D-65CE-3AB0-29E9-1396DC13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41CD7-D9D9-F7F4-B08D-6A9150346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D2CE7-E2B6-790A-F31C-F71B458BC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2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0296-5597-F5F4-DDD3-451EB91D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F1FAB8-5A1D-0A0C-6358-DC8DBBC2D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777BB-46A3-F246-FAA6-124F9C31D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A3A45-5719-B8D8-22F0-092520892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9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CD3B6-95A7-ADC3-99CB-BAFBC8FC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ADDB8E-7C00-A1CB-6E02-E55C58725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A6C86A-D087-BF5F-57EB-659B9C071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C0DAC-7C85-268D-4D54-AE9890DB5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9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D5FD6-9CD5-0652-A9D3-2DBB6440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7F2476-8C55-39FF-C37F-89C12DBBD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01A7F2-8EEA-D4BA-63AE-029C4E428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61173-0422-12C2-D66C-95ACD2E3A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1D38-1E5D-15FE-CC18-E244D94C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7B0291-A298-3BC5-9662-85A353546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FE73C7-341C-3FD1-E056-30A4071B8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86C12-BC2E-ECE6-9325-959B36156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94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3858-1729-4205-D43F-A2B8B85D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A43235-DD59-4DC6-8EE1-5351D51AE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507DB9-0EBF-1771-157D-553CDEAB2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543B8-0000-9234-B468-1824FD433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B6B45-8C4E-4C2B-8211-7E29841FDB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9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5C5EE-3F47-ED99-61F2-031155DFE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73BE0-E980-28E5-E011-0715C564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31A3-A86D-48D9-8DA2-9134D686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2D549-2206-07F9-7C88-2FD399C0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8B7B0-CA29-26CD-4A19-CB0072E0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C439-8983-8D13-DFE9-55D9B3F2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8B62D3-B03D-11FA-AD93-12019C549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AD92C-73C0-8201-FFB9-7CB0341F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B323C-CDE2-1294-24F7-63460E80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97DC4-B971-1775-B357-513671DB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3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7B5D6A-834B-3E28-2CB3-C3C9E6750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799338-D51F-9A1D-CB67-C63D1FA39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9687A-2DE2-2F38-380F-DBE70F9B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90DAD-051A-C02D-A087-79554449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04BA8-9716-ECFD-8A37-2F2B35A8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274C0-EC3C-6367-B479-CD837021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6F1E7-56C6-FC2C-AEFC-A827690D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545DC-7A69-952E-C22D-1E734A62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96808-44EE-AE53-73D9-58A4EFE9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623BE-C724-1887-2F1E-844C059B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2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54764-8AC4-35C7-7B96-6996EC51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0049B6-3416-FD8C-F1DD-36994C3F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D7674-026C-4744-FD88-34512BA2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3B9C6-1B5E-D1F5-0804-3113D7B1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383C7-221C-A59B-20AE-27FC01CA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6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A01BB-0F0C-6729-E71C-C0031361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71CE6-FBFD-B360-A287-F8F7DF883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22B43-AEC8-17FC-3D11-E949C8DE5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66E7C-CAAA-9CE3-FA55-3015800F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A8EC6-E8EF-888C-3783-D1551FA6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53738-B0B1-4034-C9BF-30C34EF0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5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FF9AA-77D2-3DC2-EC5E-1753ABC6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05974-A51F-D582-8E38-D9174378B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418E2-F999-0FEE-ED1D-E2B38E8AE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F7A888-BFC7-75A7-F8B7-49341F74A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5FDFC-6E87-8A37-D3A6-4A58CD793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184F05-16C7-C1B7-B69E-86685B4D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94E0C6-8E4D-2725-C921-9CE973F8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BBEBB-930A-07FE-B1A3-F153CE8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9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5BA4E-DA33-1AC8-18F5-2242866D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EC1FE7-8F08-502E-FC2F-2D51991F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00F8E6-64F9-CB7F-FB91-2869A0D1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D1DB36-0100-72DA-04C0-C1FBDC4A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533CCF-075D-BA5E-F558-A3867A1B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AF6691-E10F-4C3F-3E2A-6572E3E4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CDDE0-895F-A103-72F9-3CA2327B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0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43E13-6C00-C4C8-64F1-5851C0A9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9FEBC-891A-A544-2D52-D1463487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FE3EB8-6604-528C-4E37-C0EBE70B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36BE5-29A6-33DE-1380-27628D46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EE9BE1-0789-96F9-F3FA-2F37A313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C1A3E-B269-4AB0-47C7-E81C725F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7029C-D2D4-CB11-AE02-0F313BC0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3EEC5A-898D-369E-F86A-C061C6337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697BD-0A29-5730-86A2-579E635E9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196BBA-6E37-1D07-2ACB-64A67FCC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7B460E-AC52-51F0-58F5-E7B5A647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8A93D1-1F8B-BCF5-96F2-73E1F5FB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7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B14672-D709-138F-19A4-2108EEE6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9A757-CA42-053A-67D0-B118EF90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D8CCA-1D4D-C212-C263-E6C4725B4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241F6C-7A90-4DCA-87CD-58C64F0828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63AFD-D8FB-EC0F-136E-249B10028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B81A3-2AF3-142B-25EC-385CF206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9423AC-2744-4863-85A2-E06FA088E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9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9083-FFC1-BFCA-9EB0-8E02B798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07959A-362B-AE48-891D-4DCF9093AC8E}"/>
              </a:ext>
            </a:extLst>
          </p:cNvPr>
          <p:cNvSpPr txBox="1"/>
          <p:nvPr/>
        </p:nvSpPr>
        <p:spPr>
          <a:xfrm>
            <a:off x="157018" y="2598003"/>
            <a:ext cx="6742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4800" b="1" kern="100">
                <a:solidFill>
                  <a:srgbClr val="0D0D0D"/>
                </a:solidFill>
                <a:latin typeface="Söhne"/>
                <a:ea typeface="맑은 고딕" panose="020B0503020000020004" pitchFamily="50" charset="-127"/>
                <a:cs typeface="Times New Roman" panose="02020603050405020304" pitchFamily="18" charset="0"/>
              </a:rPr>
              <a:t>Human Heart cell analysis</a:t>
            </a:r>
            <a:endParaRPr lang="ko-KR" altLang="ko-KR" sz="4800" b="1" kern="100">
              <a:solidFill>
                <a:srgbClr val="0D0D0D"/>
              </a:solidFill>
              <a:latin typeface="Söhne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ED170-0F20-92FF-241F-3A286A928255}"/>
              </a:ext>
            </a:extLst>
          </p:cNvPr>
          <p:cNvSpPr txBox="1"/>
          <p:nvPr/>
        </p:nvSpPr>
        <p:spPr>
          <a:xfrm>
            <a:off x="6179127" y="4858066"/>
            <a:ext cx="5865091" cy="169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ko-KR" sz="2400" b="1" kern="100">
                <a:solidFill>
                  <a:srgbClr val="0D0D0D"/>
                </a:solidFill>
                <a:latin typeface="Söhne"/>
                <a:ea typeface="맑은 고딕" panose="020B0503020000020004" pitchFamily="50" charset="-127"/>
                <a:cs typeface="Times New Roman" panose="02020603050405020304" pitchFamily="18" charset="0"/>
              </a:rPr>
              <a:t>Systems Physiology Laboratory (SPL)</a:t>
            </a:r>
          </a:p>
          <a:p>
            <a:pPr>
              <a:lnSpc>
                <a:spcPct val="150000"/>
              </a:lnSpc>
            </a:pPr>
            <a:r>
              <a:rPr lang="fr-FR" altLang="ko-KR" sz="2400" b="1" kern="100">
                <a:solidFill>
                  <a:srgbClr val="0D0D0D"/>
                </a:solidFill>
                <a:latin typeface="Söhne"/>
                <a:ea typeface="맑은 고딕" panose="020B0503020000020004" pitchFamily="50" charset="-127"/>
                <a:cs typeface="Times New Roman" panose="02020603050405020304" pitchFamily="18" charset="0"/>
              </a:rPr>
              <a:t>College of Pharmacy, Chungnam National University (CNU)</a:t>
            </a:r>
            <a:endParaRPr lang="en-US" altLang="ko-KR" sz="2400" b="1" kern="100">
              <a:solidFill>
                <a:srgbClr val="0D0D0D"/>
              </a:solidFill>
              <a:latin typeface="Söhne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52AA36-8522-060F-7D17-DF14C27215C3}"/>
              </a:ext>
            </a:extLst>
          </p:cNvPr>
          <p:cNvCxnSpPr>
            <a:cxnSpLocks/>
          </p:cNvCxnSpPr>
          <p:nvPr/>
        </p:nvCxnSpPr>
        <p:spPr>
          <a:xfrm>
            <a:off x="-9237" y="2577870"/>
            <a:ext cx="6908802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CA133A-B637-1937-CB82-4ECA2E9B4DEE}"/>
              </a:ext>
            </a:extLst>
          </p:cNvPr>
          <p:cNvCxnSpPr>
            <a:cxnSpLocks/>
          </p:cNvCxnSpPr>
          <p:nvPr/>
        </p:nvCxnSpPr>
        <p:spPr>
          <a:xfrm>
            <a:off x="6086763" y="4858066"/>
            <a:ext cx="6096000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EE4CEA-3FA6-6D63-1A76-412DA17D076B}"/>
              </a:ext>
            </a:extLst>
          </p:cNvPr>
          <p:cNvSpPr/>
          <p:nvPr/>
        </p:nvSpPr>
        <p:spPr>
          <a:xfrm>
            <a:off x="-1" y="0"/>
            <a:ext cx="3269673" cy="960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49B19B-CAB3-2C37-7BEE-478762A2731D}"/>
              </a:ext>
            </a:extLst>
          </p:cNvPr>
          <p:cNvSpPr/>
          <p:nvPr/>
        </p:nvSpPr>
        <p:spPr>
          <a:xfrm>
            <a:off x="2872122" y="480291"/>
            <a:ext cx="1653696" cy="69272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충남대에 대해 알아보자!! : 네이버 블로그">
            <a:extLst>
              <a:ext uri="{FF2B5EF4-FFF2-40B4-BE49-F238E27FC236}">
                <a16:creationId xmlns:a16="http://schemas.microsoft.com/office/drawing/2014/main" id="{09B031C0-1341-E11D-6FE2-5A996AE1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11" y="-1015483"/>
            <a:ext cx="4428572" cy="425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3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91F0D-FF86-8539-9905-2F62FEBA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A3AD921-9CCE-78C8-D528-4E6010A1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04" y="1668496"/>
            <a:ext cx="5693926" cy="45989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23805B-6DD6-F7BC-3461-C7F958E65040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3200" b="1" dirty="0">
                <a:solidFill>
                  <a:srgbClr val="EE0000"/>
                </a:solidFill>
                <a:latin typeface="Raleway" pitchFamily="2" charset="0"/>
              </a:rPr>
              <a:t>Comparative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Analysis</a:t>
            </a:r>
            <a:endParaRPr lang="fr-FR" altLang="ko-KR" sz="32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3E1B6C17-F02A-1659-5040-BFFA5F9E46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F69F97D-6120-54B3-ED08-2FC06351C888}"/>
              </a:ext>
            </a:extLst>
          </p:cNvPr>
          <p:cNvGrpSpPr/>
          <p:nvPr/>
        </p:nvGrpSpPr>
        <p:grpSpPr>
          <a:xfrm>
            <a:off x="559426" y="1146726"/>
            <a:ext cx="5874034" cy="4933880"/>
            <a:chOff x="226510" y="-1020685"/>
            <a:chExt cx="11623316" cy="8273635"/>
          </a:xfrm>
        </p:grpSpPr>
        <p:pic>
          <p:nvPicPr>
            <p:cNvPr id="2" name="내용 개체 틀 11">
              <a:extLst>
                <a:ext uri="{FF2B5EF4-FFF2-40B4-BE49-F238E27FC236}">
                  <a16:creationId xmlns:a16="http://schemas.microsoft.com/office/drawing/2014/main" id="{BB183DFD-47FD-594A-2278-98DE27408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510" y="220662"/>
              <a:ext cx="11623316" cy="610106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61D526-9114-5941-AB59-3DDA31EE541F}"/>
                </a:ext>
              </a:extLst>
            </p:cNvPr>
            <p:cNvSpPr txBox="1"/>
            <p:nvPr/>
          </p:nvSpPr>
          <p:spPr>
            <a:xfrm>
              <a:off x="1193066" y="-1020685"/>
              <a:ext cx="9989007" cy="799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500" dirty="0"/>
                <a:t>Endothelial</a:t>
              </a:r>
              <a:r>
                <a:rPr kumimoji="1" lang="ko-KR" altLang="en-US" sz="2500" dirty="0"/>
                <a:t> </a:t>
              </a:r>
              <a:r>
                <a:rPr kumimoji="1" lang="en-US" altLang="ko-KR" sz="2500" dirty="0"/>
                <a:t>cell</a:t>
              </a:r>
              <a:r>
                <a:rPr kumimoji="1" lang="ko-KR" altLang="en-US" sz="2500" dirty="0"/>
                <a:t> </a:t>
              </a:r>
              <a:r>
                <a:rPr kumimoji="1" lang="en-US" altLang="ko-KR" sz="2500" dirty="0"/>
                <a:t>vs</a:t>
              </a:r>
              <a:r>
                <a:rPr kumimoji="1" lang="ko-KR" altLang="en-US" sz="2500" dirty="0"/>
                <a:t> </a:t>
              </a:r>
              <a:r>
                <a:rPr kumimoji="1" lang="en-US" altLang="ko-KR" sz="2500" dirty="0"/>
                <a:t>Cardiomyocyte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C15D38-B2EB-04A2-8538-D32BFC8B7074}"/>
                </a:ext>
              </a:extLst>
            </p:cNvPr>
            <p:cNvSpPr txBox="1"/>
            <p:nvPr/>
          </p:nvSpPr>
          <p:spPr>
            <a:xfrm>
              <a:off x="832874" y="6633616"/>
              <a:ext cx="3671059" cy="6193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rgbClr val="EE0000"/>
                  </a:solidFill>
                </a:rPr>
                <a:t>Endothelial cell</a:t>
              </a:r>
              <a:endParaRPr lang="ko-KR" altLang="en-US" b="1" dirty="0">
                <a:solidFill>
                  <a:srgbClr val="EE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89821F-E857-2CF5-C953-7927D5ABC4F7}"/>
                </a:ext>
              </a:extLst>
            </p:cNvPr>
            <p:cNvSpPr txBox="1"/>
            <p:nvPr/>
          </p:nvSpPr>
          <p:spPr>
            <a:xfrm>
              <a:off x="5081615" y="5612010"/>
              <a:ext cx="3342096" cy="6193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chemeClr val="accent2"/>
                  </a:solidFill>
                </a:rPr>
                <a:t>Myocardium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D2DC277-6964-9142-11B0-F179F661784D}"/>
                </a:ext>
              </a:extLst>
            </p:cNvPr>
            <p:cNvSpPr/>
            <p:nvPr/>
          </p:nvSpPr>
          <p:spPr>
            <a:xfrm rot="19921945">
              <a:off x="4622160" y="3103764"/>
              <a:ext cx="3669381" cy="245116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82741D9-1063-DFDB-46AE-A115A9E8704B}"/>
              </a:ext>
            </a:extLst>
          </p:cNvPr>
          <p:cNvSpPr/>
          <p:nvPr/>
        </p:nvSpPr>
        <p:spPr>
          <a:xfrm rot="1341302">
            <a:off x="865862" y="4256116"/>
            <a:ext cx="1855230" cy="1354974"/>
          </a:xfrm>
          <a:prstGeom prst="ellipse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EFEC2-ADFF-3A06-42E0-3CB8E3AE04CB}"/>
              </a:ext>
            </a:extLst>
          </p:cNvPr>
          <p:cNvSpPr txBox="1"/>
          <p:nvPr/>
        </p:nvSpPr>
        <p:spPr>
          <a:xfrm>
            <a:off x="10415010" y="5149702"/>
            <a:ext cx="1499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1069 genes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135B0-AA4C-9D3D-B8A9-E130DD4E4996}"/>
              </a:ext>
            </a:extLst>
          </p:cNvPr>
          <p:cNvSpPr txBox="1"/>
          <p:nvPr/>
        </p:nvSpPr>
        <p:spPr>
          <a:xfrm>
            <a:off x="6948188" y="5155953"/>
            <a:ext cx="1499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4457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28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9ECB-3FCB-C4A8-7431-BFE1A824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F0F1C6-8C6F-3ACA-0CCA-396E23EB2919}"/>
              </a:ext>
            </a:extLst>
          </p:cNvPr>
          <p:cNvGrpSpPr/>
          <p:nvPr/>
        </p:nvGrpSpPr>
        <p:grpSpPr>
          <a:xfrm>
            <a:off x="423399" y="1025950"/>
            <a:ext cx="6415464" cy="2945788"/>
            <a:chOff x="417136" y="1080654"/>
            <a:chExt cx="6415464" cy="29457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E24C4D-11A7-18F7-5919-2C0D8A1F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36" y="1080655"/>
              <a:ext cx="6362990" cy="294578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7F4391-2285-2244-5C76-AEA616CCC56D}"/>
                </a:ext>
              </a:extLst>
            </p:cNvPr>
            <p:cNvSpPr/>
            <p:nvPr/>
          </p:nvSpPr>
          <p:spPr>
            <a:xfrm>
              <a:off x="417136" y="1080654"/>
              <a:ext cx="6415464" cy="2945788"/>
            </a:xfrm>
            <a:prstGeom prst="rect">
              <a:avLst/>
            </a:prstGeom>
            <a:noFill/>
            <a:ln w="28575"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0000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632125-79D3-CC95-4765-64AC545A30E8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3200" b="1" dirty="0">
                <a:solidFill>
                  <a:srgbClr val="EE0000"/>
                </a:solidFill>
                <a:latin typeface="Raleway" pitchFamily="2" charset="0"/>
              </a:rPr>
              <a:t>Comparative</a:t>
            </a:r>
            <a:r>
              <a:rPr lang="fr-FR" altLang="ko-KR" sz="32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3200" b="1" dirty="0" err="1">
                <a:solidFill>
                  <a:schemeClr val="bg1"/>
                </a:solidFill>
                <a:latin typeface="Raleway" pitchFamily="2" charset="0"/>
              </a:rPr>
              <a:t>Analysis</a:t>
            </a:r>
            <a:endParaRPr lang="fr-FR" altLang="ko-KR" sz="32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CC634025-32E4-D9B4-CBC1-01280DF0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FD67C4-738D-B385-B6CC-DC0E7A960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7" y="4089400"/>
            <a:ext cx="6297989" cy="2661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CE2831-3A99-450C-5625-B6B148C4FABA}"/>
              </a:ext>
            </a:extLst>
          </p:cNvPr>
          <p:cNvSpPr txBox="1"/>
          <p:nvPr/>
        </p:nvSpPr>
        <p:spPr>
          <a:xfrm>
            <a:off x="4831578" y="2843876"/>
            <a:ext cx="1902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Endothelial cells</a:t>
            </a:r>
            <a:endParaRPr lang="ko-KR" altLang="en-US" sz="2400" b="1" dirty="0">
              <a:solidFill>
                <a:srgbClr val="EE0000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C3C8F-4E0E-AC8E-43D4-0477E6F89CB4}"/>
              </a:ext>
            </a:extLst>
          </p:cNvPr>
          <p:cNvSpPr txBox="1"/>
          <p:nvPr/>
        </p:nvSpPr>
        <p:spPr>
          <a:xfrm>
            <a:off x="4706438" y="5580452"/>
            <a:ext cx="238957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Raleway" pitchFamily="2" charset="0"/>
              </a:rPr>
              <a:t>Myocardium cells</a:t>
            </a:r>
            <a:endParaRPr lang="ko-KR" altLang="en-US" sz="2400" b="1" dirty="0">
              <a:solidFill>
                <a:schemeClr val="accent2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FE280-E360-68F1-C518-4F6FC10D22A4}"/>
              </a:ext>
            </a:extLst>
          </p:cNvPr>
          <p:cNvSpPr txBox="1"/>
          <p:nvPr/>
        </p:nvSpPr>
        <p:spPr>
          <a:xfrm>
            <a:off x="8168471" y="1689714"/>
            <a:ext cx="217423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rgbClr val="EE0000"/>
                </a:solidFill>
              </a:rPr>
              <a:t>ST8SIA6</a:t>
            </a:r>
          </a:p>
          <a:p>
            <a:r>
              <a:rPr lang="ko-KR" altLang="en-US" sz="2500" b="1" dirty="0">
                <a:solidFill>
                  <a:srgbClr val="EE0000"/>
                </a:solidFill>
              </a:rPr>
              <a:t>AC007743.1</a:t>
            </a:r>
          </a:p>
          <a:p>
            <a:r>
              <a:rPr lang="ko-KR" altLang="en-US" sz="2500" b="1" dirty="0">
                <a:solidFill>
                  <a:srgbClr val="EE0000"/>
                </a:solidFill>
              </a:rPr>
              <a:t>PRTG</a:t>
            </a:r>
          </a:p>
          <a:p>
            <a:r>
              <a:rPr lang="ko-KR" altLang="en-US" sz="2500" b="1" dirty="0">
                <a:solidFill>
                  <a:srgbClr val="EE0000"/>
                </a:solidFill>
              </a:rPr>
              <a:t>CPXM2</a:t>
            </a:r>
          </a:p>
          <a:p>
            <a:r>
              <a:rPr lang="ko-KR" altLang="en-US" sz="2500" b="1" dirty="0">
                <a:solidFill>
                  <a:srgbClr val="EE0000"/>
                </a:solidFill>
              </a:rPr>
              <a:t>PLPP2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D09A7-E101-DB27-4B24-3858F1B293D0}"/>
              </a:ext>
            </a:extLst>
          </p:cNvPr>
          <p:cNvSpPr txBox="1"/>
          <p:nvPr/>
        </p:nvSpPr>
        <p:spPr>
          <a:xfrm>
            <a:off x="8168471" y="4299840"/>
            <a:ext cx="238393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chemeClr val="accent2"/>
                </a:solidFill>
              </a:rPr>
              <a:t>TNNI1</a:t>
            </a:r>
          </a:p>
          <a:p>
            <a:r>
              <a:rPr lang="ko-KR" altLang="en-US" sz="2500" b="1" dirty="0">
                <a:solidFill>
                  <a:schemeClr val="accent2"/>
                </a:solidFill>
              </a:rPr>
              <a:t>PANCR</a:t>
            </a:r>
          </a:p>
          <a:p>
            <a:r>
              <a:rPr lang="ko-KR" altLang="en-US" sz="2500" b="1" dirty="0">
                <a:solidFill>
                  <a:schemeClr val="accent2"/>
                </a:solidFill>
              </a:rPr>
              <a:t>AC136616.1</a:t>
            </a:r>
          </a:p>
          <a:p>
            <a:r>
              <a:rPr lang="ko-KR" altLang="en-US" sz="2500" b="1" dirty="0">
                <a:solidFill>
                  <a:schemeClr val="accent2"/>
                </a:solidFill>
              </a:rPr>
              <a:t>TUBA3E</a:t>
            </a:r>
          </a:p>
          <a:p>
            <a:r>
              <a:rPr lang="ko-KR" altLang="en-US" sz="2500" b="1" dirty="0">
                <a:solidFill>
                  <a:schemeClr val="accent2"/>
                </a:solidFill>
              </a:rPr>
              <a:t>CRYM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A5C95E-BDF0-B83E-DDBC-95B554CD028B}"/>
              </a:ext>
            </a:extLst>
          </p:cNvPr>
          <p:cNvSpPr/>
          <p:nvPr/>
        </p:nvSpPr>
        <p:spPr>
          <a:xfrm>
            <a:off x="423399" y="4026442"/>
            <a:ext cx="6415464" cy="27239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B4BF9FB-31E0-D4CD-A29B-759E76150DAF}"/>
              </a:ext>
            </a:extLst>
          </p:cNvPr>
          <p:cNvSpPr/>
          <p:nvPr/>
        </p:nvSpPr>
        <p:spPr>
          <a:xfrm rot="16200000">
            <a:off x="7188200" y="2513676"/>
            <a:ext cx="765888" cy="6604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8B89236-D372-D8E1-3103-8C137E77109B}"/>
              </a:ext>
            </a:extLst>
          </p:cNvPr>
          <p:cNvSpPr/>
          <p:nvPr/>
        </p:nvSpPr>
        <p:spPr>
          <a:xfrm rot="16200000">
            <a:off x="7188200" y="4867308"/>
            <a:ext cx="765888" cy="6604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9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D6AD-72F0-151A-75E4-64F77F29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3ADC01C-861B-0090-CCB0-FEEE73F4C331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36F5DABF-2159-8B59-2600-F7ADCBF5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FE9DDA0-EEBF-E436-0CA0-34246B0AACC1}"/>
              </a:ext>
            </a:extLst>
          </p:cNvPr>
          <p:cNvGrpSpPr/>
          <p:nvPr/>
        </p:nvGrpSpPr>
        <p:grpSpPr>
          <a:xfrm>
            <a:off x="0" y="1282781"/>
            <a:ext cx="9816353" cy="5186641"/>
            <a:chOff x="494309" y="1269576"/>
            <a:chExt cx="9816353" cy="51866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EF209D-502E-CC89-18A7-B95F66CE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1"/>
            <a:stretch/>
          </p:blipFill>
          <p:spPr>
            <a:xfrm>
              <a:off x="7305774" y="1422401"/>
              <a:ext cx="3004888" cy="2367779"/>
            </a:xfrm>
            <a:prstGeom prst="rect">
              <a:avLst/>
            </a:prstGeom>
          </p:spPr>
        </p:pic>
        <p:pic>
          <p:nvPicPr>
            <p:cNvPr id="4" name="Picture 2" descr="Heart | Structure, Function, Diagram, Anatomy, &amp; Facts | Britannica">
              <a:extLst>
                <a:ext uri="{FF2B5EF4-FFF2-40B4-BE49-F238E27FC236}">
                  <a16:creationId xmlns:a16="http://schemas.microsoft.com/office/drawing/2014/main" id="{435C9B2F-2186-91DB-6989-8D5FCB8CF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09" y="1269576"/>
              <a:ext cx="5650078" cy="518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26">
              <a:extLst>
                <a:ext uri="{FF2B5EF4-FFF2-40B4-BE49-F238E27FC236}">
                  <a16:creationId xmlns:a16="http://schemas.microsoft.com/office/drawing/2014/main" id="{8B5D4246-A887-4D1C-EF94-B2FF8E0911B9}"/>
                </a:ext>
              </a:extLst>
            </p:cNvPr>
            <p:cNvSpPr/>
            <p:nvPr/>
          </p:nvSpPr>
          <p:spPr>
            <a:xfrm>
              <a:off x="4544291" y="1422401"/>
              <a:ext cx="4350326" cy="3679342"/>
            </a:xfrm>
            <a:custGeom>
              <a:avLst/>
              <a:gdLst>
                <a:gd name="connsiteX0" fmla="*/ 0 w 4156363"/>
                <a:gd name="connsiteY0" fmla="*/ 0 h 2367779"/>
                <a:gd name="connsiteX1" fmla="*/ 4156363 w 4156363"/>
                <a:gd name="connsiteY1" fmla="*/ 0 h 2367779"/>
                <a:gd name="connsiteX2" fmla="*/ 4156363 w 4156363"/>
                <a:gd name="connsiteY2" fmla="*/ 2367779 h 2367779"/>
                <a:gd name="connsiteX3" fmla="*/ 0 w 4156363"/>
                <a:gd name="connsiteY3" fmla="*/ 2367779 h 2367779"/>
                <a:gd name="connsiteX4" fmla="*/ 0 w 4156363"/>
                <a:gd name="connsiteY4" fmla="*/ 0 h 2367779"/>
                <a:gd name="connsiteX0" fmla="*/ 0 w 4230254"/>
                <a:gd name="connsiteY0" fmla="*/ 3371273 h 3371273"/>
                <a:gd name="connsiteX1" fmla="*/ 4230254 w 4230254"/>
                <a:gd name="connsiteY1" fmla="*/ 0 h 3371273"/>
                <a:gd name="connsiteX2" fmla="*/ 4230254 w 4230254"/>
                <a:gd name="connsiteY2" fmla="*/ 2367779 h 3371273"/>
                <a:gd name="connsiteX3" fmla="*/ 73891 w 4230254"/>
                <a:gd name="connsiteY3" fmla="*/ 2367779 h 3371273"/>
                <a:gd name="connsiteX4" fmla="*/ 0 w 4230254"/>
                <a:gd name="connsiteY4" fmla="*/ 3371273 h 3371273"/>
                <a:gd name="connsiteX0" fmla="*/ 0 w 4230254"/>
                <a:gd name="connsiteY0" fmla="*/ 3371273 h 3707051"/>
                <a:gd name="connsiteX1" fmla="*/ 4230254 w 4230254"/>
                <a:gd name="connsiteY1" fmla="*/ 0 h 3707051"/>
                <a:gd name="connsiteX2" fmla="*/ 4230254 w 4230254"/>
                <a:gd name="connsiteY2" fmla="*/ 2367779 h 3707051"/>
                <a:gd name="connsiteX3" fmla="*/ 18473 w 4230254"/>
                <a:gd name="connsiteY3" fmla="*/ 3707051 h 3707051"/>
                <a:gd name="connsiteX4" fmla="*/ 0 w 4230254"/>
                <a:gd name="connsiteY4" fmla="*/ 3371273 h 3707051"/>
                <a:gd name="connsiteX0" fmla="*/ 0 w 4267199"/>
                <a:gd name="connsiteY0" fmla="*/ 3315854 h 3707051"/>
                <a:gd name="connsiteX1" fmla="*/ 4267199 w 4267199"/>
                <a:gd name="connsiteY1" fmla="*/ 0 h 3707051"/>
                <a:gd name="connsiteX2" fmla="*/ 4267199 w 4267199"/>
                <a:gd name="connsiteY2" fmla="*/ 2367779 h 3707051"/>
                <a:gd name="connsiteX3" fmla="*/ 55418 w 4267199"/>
                <a:gd name="connsiteY3" fmla="*/ 3707051 h 3707051"/>
                <a:gd name="connsiteX4" fmla="*/ 0 w 4267199"/>
                <a:gd name="connsiteY4" fmla="*/ 3315854 h 3707051"/>
                <a:gd name="connsiteX0" fmla="*/ 83127 w 4350326"/>
                <a:gd name="connsiteY0" fmla="*/ 3315854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83127 w 4350326"/>
                <a:gd name="connsiteY4" fmla="*/ 3315854 h 3679342"/>
                <a:gd name="connsiteX0" fmla="*/ 0 w 4350326"/>
                <a:gd name="connsiteY0" fmla="*/ 3380508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0 w 4350326"/>
                <a:gd name="connsiteY4" fmla="*/ 3380508 h 36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326" h="3679342">
                  <a:moveTo>
                    <a:pt x="0" y="3380508"/>
                  </a:moveTo>
                  <a:lnTo>
                    <a:pt x="4350326" y="0"/>
                  </a:lnTo>
                  <a:lnTo>
                    <a:pt x="4350326" y="2367779"/>
                  </a:lnTo>
                  <a:lnTo>
                    <a:pt x="0" y="3679342"/>
                  </a:lnTo>
                  <a:lnTo>
                    <a:pt x="0" y="3380508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CECD2-DF58-679F-9FE6-F5647280FB7A}"/>
              </a:ext>
            </a:extLst>
          </p:cNvPr>
          <p:cNvSpPr txBox="1"/>
          <p:nvPr/>
        </p:nvSpPr>
        <p:spPr>
          <a:xfrm>
            <a:off x="6340887" y="4546680"/>
            <a:ext cx="56500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close to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far </a:t>
            </a:r>
            <a:r>
              <a:rPr lang="fr-FR" altLang="ko-KR" sz="1600" dirty="0" err="1">
                <a:latin typeface="Raleway" pitchFamily="2" charset="0"/>
              </a:rPr>
              <a:t>from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Comparative </a:t>
            </a:r>
            <a:r>
              <a:rPr lang="fr-FR" altLang="ko-KR" sz="1600" dirty="0" err="1">
                <a:latin typeface="Raleway" pitchFamily="2" charset="0"/>
              </a:rPr>
              <a:t>Analysis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b="1" dirty="0">
                <a:latin typeface="Raleway" pitchFamily="2" charset="0"/>
              </a:rPr>
              <a:t>Right </a:t>
            </a:r>
            <a:r>
              <a:rPr lang="en-US" altLang="ko-KR" sz="1600" b="1" dirty="0">
                <a:latin typeface="Raleway" pitchFamily="2" charset="0"/>
              </a:rPr>
              <a:t>ventricle</a:t>
            </a:r>
            <a:r>
              <a:rPr lang="fr-FR" altLang="ko-KR" sz="1600" b="1" dirty="0">
                <a:latin typeface="Raleway" pitchFamily="2" charset="0"/>
              </a:rPr>
              <a:t> vs </a:t>
            </a:r>
            <a:r>
              <a:rPr lang="fr-FR" altLang="ko-KR" sz="1600" b="1" dirty="0" err="1">
                <a:latin typeface="Raleway" pitchFamily="2" charset="0"/>
              </a:rPr>
              <a:t>Left</a:t>
            </a:r>
            <a:r>
              <a:rPr lang="fr-FR" altLang="ko-KR" sz="1600" b="1" dirty="0">
                <a:latin typeface="Raleway" pitchFamily="2" charset="0"/>
              </a:rPr>
              <a:t> </a:t>
            </a:r>
            <a:r>
              <a:rPr lang="en-US" altLang="ko-KR" sz="1600" b="1" dirty="0">
                <a:latin typeface="Raleway" pitchFamily="2" charset="0"/>
              </a:rPr>
              <a:t>ventricle</a:t>
            </a:r>
            <a:r>
              <a:rPr lang="fr-FR" altLang="ko-KR" sz="1600" b="1" dirty="0">
                <a:latin typeface="Raleway" pitchFamily="2" charset="0"/>
              </a:rPr>
              <a:t> </a:t>
            </a:r>
            <a:r>
              <a:rPr lang="fr-FR" altLang="ko-KR" sz="1600" b="1" dirty="0" err="1">
                <a:latin typeface="Raleway" pitchFamily="2" charset="0"/>
              </a:rPr>
              <a:t>comparison</a:t>
            </a:r>
            <a:r>
              <a:rPr lang="fr-FR" altLang="ko-KR" sz="1600" b="1" dirty="0">
                <a:latin typeface="Raleway" pitchFamily="2" charset="0"/>
              </a:rPr>
              <a:t> of </a:t>
            </a:r>
            <a:r>
              <a:rPr lang="fr-FR" altLang="ko-KR" sz="1600" b="1" dirty="0" err="1">
                <a:latin typeface="Raleway" pitchFamily="2" charset="0"/>
              </a:rPr>
              <a:t>Endocardium</a:t>
            </a:r>
            <a:r>
              <a:rPr lang="fr-FR" altLang="ko-KR" sz="1600" b="1" dirty="0">
                <a:latin typeface="Raleway" pitchFamily="2" charset="0"/>
              </a:rPr>
              <a:t>, </a:t>
            </a:r>
            <a:r>
              <a:rPr lang="fr-FR" altLang="ko-KR" sz="1600" b="1" dirty="0" err="1">
                <a:latin typeface="Raleway" pitchFamily="2" charset="0"/>
              </a:rPr>
              <a:t>Myocardium</a:t>
            </a:r>
            <a:endParaRPr lang="fr-FR" altLang="ko-KR" sz="1600" b="1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Shear</a:t>
            </a:r>
            <a:r>
              <a:rPr lang="fr-FR" altLang="ko-KR" sz="1600" dirty="0">
                <a:latin typeface="Raleway" pitchFamily="2" charset="0"/>
              </a:rPr>
              <a:t>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inflammation</a:t>
            </a:r>
            <a:endParaRPr lang="ko-KR" altLang="en-US" sz="16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B1FEB-55AF-8593-DE26-3F5ECE6A2950}"/>
              </a:ext>
            </a:extLst>
          </p:cNvPr>
          <p:cNvSpPr txBox="1"/>
          <p:nvPr/>
        </p:nvSpPr>
        <p:spPr>
          <a:xfrm>
            <a:off x="8630187" y="3943766"/>
            <a:ext cx="95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Goal</a:t>
            </a:r>
            <a:endParaRPr lang="ko-KR" altLang="en-US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EC165-0DF0-BBD6-9549-6AD63486FF65}"/>
              </a:ext>
            </a:extLst>
          </p:cNvPr>
          <p:cNvSpPr/>
          <p:nvPr/>
        </p:nvSpPr>
        <p:spPr>
          <a:xfrm>
            <a:off x="6266529" y="4466987"/>
            <a:ext cx="5798797" cy="2221490"/>
          </a:xfrm>
          <a:prstGeom prst="roundRect">
            <a:avLst>
              <a:gd name="adj" fmla="val 102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8FF94-849E-9D75-D848-4C0BB6BDD9E8}"/>
              </a:ext>
            </a:extLst>
          </p:cNvPr>
          <p:cNvSpPr txBox="1"/>
          <p:nvPr/>
        </p:nvSpPr>
        <p:spPr>
          <a:xfrm>
            <a:off x="133004" y="14431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aleway" pitchFamily="2" charset="0"/>
              </a:rPr>
              <a:t>Goal</a:t>
            </a:r>
            <a:endParaRPr lang="ko-KR" altLang="en-US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9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3C32-ACA0-536F-2205-41B3BD52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08B0C3-F38F-E18A-A097-E234C446C9F8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6D3429DF-0803-9795-48CD-F833AA91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A0D8F-9874-C7CD-0A70-BECA08545492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208448-89E7-518A-D9A8-DE4AC0C8DA3A}"/>
              </a:ext>
            </a:extLst>
          </p:cNvPr>
          <p:cNvGrpSpPr/>
          <p:nvPr/>
        </p:nvGrpSpPr>
        <p:grpSpPr>
          <a:xfrm>
            <a:off x="382926" y="1562794"/>
            <a:ext cx="2756195" cy="3214487"/>
            <a:chOff x="299799" y="1162042"/>
            <a:chExt cx="3327868" cy="4222263"/>
          </a:xfrm>
        </p:grpSpPr>
        <p:grpSp>
          <p:nvGrpSpPr>
            <p:cNvPr id="44" name="Google Shape;56;p13">
              <a:extLst>
                <a:ext uri="{FF2B5EF4-FFF2-40B4-BE49-F238E27FC236}">
                  <a16:creationId xmlns:a16="http://schemas.microsoft.com/office/drawing/2014/main" id="{64B4ABE4-F3A2-00F2-26E1-2ADF44090B7D}"/>
                </a:ext>
              </a:extLst>
            </p:cNvPr>
            <p:cNvGrpSpPr/>
            <p:nvPr/>
          </p:nvGrpSpPr>
          <p:grpSpPr>
            <a:xfrm>
              <a:off x="299799" y="1162042"/>
              <a:ext cx="3327868" cy="4222263"/>
              <a:chOff x="152400" y="586313"/>
              <a:chExt cx="2495901" cy="3166697"/>
            </a:xfrm>
          </p:grpSpPr>
          <p:pic>
            <p:nvPicPr>
              <p:cNvPr id="45" name="Google Shape;57;p13">
                <a:extLst>
                  <a:ext uri="{FF2B5EF4-FFF2-40B4-BE49-F238E27FC236}">
                    <a16:creationId xmlns:a16="http://schemas.microsoft.com/office/drawing/2014/main" id="{9FD08675-892F-E5FF-0E39-4F9A3A78B9B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r="49264" b="10628"/>
              <a:stretch/>
            </p:blipFill>
            <p:spPr>
              <a:xfrm>
                <a:off x="152400" y="586313"/>
                <a:ext cx="2495901" cy="31666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" name="Google Shape;58;p13">
                <a:extLst>
                  <a:ext uri="{FF2B5EF4-FFF2-40B4-BE49-F238E27FC236}">
                    <a16:creationId xmlns:a16="http://schemas.microsoft.com/office/drawing/2014/main" id="{A18D5C81-EE6B-FE54-2AE8-5EE7BD100C97}"/>
                  </a:ext>
                </a:extLst>
              </p:cNvPr>
              <p:cNvSpPr/>
              <p:nvPr/>
            </p:nvSpPr>
            <p:spPr>
              <a:xfrm flipH="1">
                <a:off x="1957650" y="2207150"/>
                <a:ext cx="120600" cy="1206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47" name="Google Shape;59;p13">
                <a:extLst>
                  <a:ext uri="{FF2B5EF4-FFF2-40B4-BE49-F238E27FC236}">
                    <a16:creationId xmlns:a16="http://schemas.microsoft.com/office/drawing/2014/main" id="{DB5D416F-BAD4-3943-E02E-D9D3CA934727}"/>
                  </a:ext>
                </a:extLst>
              </p:cNvPr>
              <p:cNvSpPr/>
              <p:nvPr/>
            </p:nvSpPr>
            <p:spPr>
              <a:xfrm flipH="1">
                <a:off x="1957650" y="2370125"/>
                <a:ext cx="120600" cy="1206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48" name="Google Shape;60;p13">
                <a:extLst>
                  <a:ext uri="{FF2B5EF4-FFF2-40B4-BE49-F238E27FC236}">
                    <a16:creationId xmlns:a16="http://schemas.microsoft.com/office/drawing/2014/main" id="{EA28F24E-911D-DF11-FEBB-6830F92D9910}"/>
                  </a:ext>
                </a:extLst>
              </p:cNvPr>
              <p:cNvSpPr/>
              <p:nvPr/>
            </p:nvSpPr>
            <p:spPr>
              <a:xfrm flipH="1">
                <a:off x="2020550" y="3289650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49" name="Google Shape;61;p13">
                <a:extLst>
                  <a:ext uri="{FF2B5EF4-FFF2-40B4-BE49-F238E27FC236}">
                    <a16:creationId xmlns:a16="http://schemas.microsoft.com/office/drawing/2014/main" id="{56FA5FAD-4868-8936-9032-14EAD3F2A193}"/>
                  </a:ext>
                </a:extLst>
              </p:cNvPr>
              <p:cNvSpPr/>
              <p:nvPr/>
            </p:nvSpPr>
            <p:spPr>
              <a:xfrm flipH="1">
                <a:off x="2249650" y="1588175"/>
                <a:ext cx="120600" cy="1206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50" name="Google Shape;62;p13">
                <a:extLst>
                  <a:ext uri="{FF2B5EF4-FFF2-40B4-BE49-F238E27FC236}">
                    <a16:creationId xmlns:a16="http://schemas.microsoft.com/office/drawing/2014/main" id="{13B9E96F-9F38-95D8-A5C3-CCE14A213B2A}"/>
                  </a:ext>
                </a:extLst>
              </p:cNvPr>
              <p:cNvSpPr/>
              <p:nvPr/>
            </p:nvSpPr>
            <p:spPr>
              <a:xfrm flipH="1">
                <a:off x="1986525" y="2686700"/>
                <a:ext cx="120600" cy="1206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  <p:sp>
          <p:nvSpPr>
            <p:cNvPr id="51" name="Google Shape;72;p13">
              <a:extLst>
                <a:ext uri="{FF2B5EF4-FFF2-40B4-BE49-F238E27FC236}">
                  <a16:creationId xmlns:a16="http://schemas.microsoft.com/office/drawing/2014/main" id="{FF8D0E16-D7CC-CFEE-A602-A08EF193D40E}"/>
                </a:ext>
              </a:extLst>
            </p:cNvPr>
            <p:cNvSpPr/>
            <p:nvPr/>
          </p:nvSpPr>
          <p:spPr>
            <a:xfrm flipH="1">
              <a:off x="2784031" y="1259091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52" name="Google Shape;73;p13">
              <a:extLst>
                <a:ext uri="{FF2B5EF4-FFF2-40B4-BE49-F238E27FC236}">
                  <a16:creationId xmlns:a16="http://schemas.microsoft.com/office/drawing/2014/main" id="{BC61BE83-B833-2711-857F-2081BD3502EC}"/>
                </a:ext>
              </a:extLst>
            </p:cNvPr>
            <p:cNvSpPr/>
            <p:nvPr/>
          </p:nvSpPr>
          <p:spPr>
            <a:xfrm flipH="1">
              <a:off x="2578631" y="1881924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pic>
        <p:nvPicPr>
          <p:cNvPr id="54" name="Google Shape;54;p13">
            <a:extLst>
              <a:ext uri="{FF2B5EF4-FFF2-40B4-BE49-F238E27FC236}">
                <a16:creationId xmlns:a16="http://schemas.microsoft.com/office/drawing/2014/main" id="{DA4F154E-19DA-EE22-1BE2-C0817C738C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4699"/>
          <a:stretch/>
        </p:blipFill>
        <p:spPr>
          <a:xfrm>
            <a:off x="3508392" y="3449677"/>
            <a:ext cx="7968867" cy="166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>
            <a:extLst>
              <a:ext uri="{FF2B5EF4-FFF2-40B4-BE49-F238E27FC236}">
                <a16:creationId xmlns:a16="http://schemas.microsoft.com/office/drawing/2014/main" id="{720AF80E-E21B-064F-659E-EAE3845214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31" b="50668"/>
          <a:stretch/>
        </p:blipFill>
        <p:spPr>
          <a:xfrm>
            <a:off x="3508392" y="1531970"/>
            <a:ext cx="7968867" cy="166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71;p13">
            <a:extLst>
              <a:ext uri="{FF2B5EF4-FFF2-40B4-BE49-F238E27FC236}">
                <a16:creationId xmlns:a16="http://schemas.microsoft.com/office/drawing/2014/main" id="{F369F7EB-0C46-9AF6-6DFA-20829D7041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4226" y="3302967"/>
            <a:ext cx="1712536" cy="18178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75;p13">
            <a:extLst>
              <a:ext uri="{FF2B5EF4-FFF2-40B4-BE49-F238E27FC236}">
                <a16:creationId xmlns:a16="http://schemas.microsoft.com/office/drawing/2014/main" id="{9E7ADC23-92B7-6C2C-7E6B-88C3C2D52A9B}"/>
              </a:ext>
            </a:extLst>
          </p:cNvPr>
          <p:cNvSpPr txBox="1"/>
          <p:nvPr/>
        </p:nvSpPr>
        <p:spPr>
          <a:xfrm>
            <a:off x="3916485" y="1068166"/>
            <a:ext cx="158629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 dirty="0">
                <a:solidFill>
                  <a:schemeClr val="dk1"/>
                </a:solidFill>
              </a:rPr>
              <a:t>TNNT3</a:t>
            </a:r>
            <a:endParaRPr sz="2000" b="1" dirty="0"/>
          </a:p>
        </p:txBody>
      </p:sp>
      <p:sp>
        <p:nvSpPr>
          <p:cNvPr id="58" name="Google Shape;76;p13">
            <a:extLst>
              <a:ext uri="{FF2B5EF4-FFF2-40B4-BE49-F238E27FC236}">
                <a16:creationId xmlns:a16="http://schemas.microsoft.com/office/drawing/2014/main" id="{54C48438-7B29-6654-2A8F-D6EF57C8D92E}"/>
              </a:ext>
            </a:extLst>
          </p:cNvPr>
          <p:cNvSpPr txBox="1"/>
          <p:nvPr/>
        </p:nvSpPr>
        <p:spPr>
          <a:xfrm>
            <a:off x="7732643" y="1068165"/>
            <a:ext cx="325315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SLC9A3R2</a:t>
            </a:r>
            <a:endParaRPr sz="2000" b="1"/>
          </a:p>
        </p:txBody>
      </p:sp>
      <p:sp>
        <p:nvSpPr>
          <p:cNvPr id="59" name="Google Shape;77;p13">
            <a:extLst>
              <a:ext uri="{FF2B5EF4-FFF2-40B4-BE49-F238E27FC236}">
                <a16:creationId xmlns:a16="http://schemas.microsoft.com/office/drawing/2014/main" id="{BBB9B0BE-4AF5-D08F-B954-0CBEB6ADCCFD}"/>
              </a:ext>
            </a:extLst>
          </p:cNvPr>
          <p:cNvSpPr txBox="1"/>
          <p:nvPr/>
        </p:nvSpPr>
        <p:spPr>
          <a:xfrm>
            <a:off x="10065656" y="1068166"/>
            <a:ext cx="12235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FLT1</a:t>
            </a:r>
            <a:endParaRPr sz="2000" b="1"/>
          </a:p>
        </p:txBody>
      </p:sp>
      <p:sp>
        <p:nvSpPr>
          <p:cNvPr id="60" name="Google Shape;78;p13">
            <a:extLst>
              <a:ext uri="{FF2B5EF4-FFF2-40B4-BE49-F238E27FC236}">
                <a16:creationId xmlns:a16="http://schemas.microsoft.com/office/drawing/2014/main" id="{EB517F92-EA76-EEA7-12AE-7CC68B5D2E91}"/>
              </a:ext>
            </a:extLst>
          </p:cNvPr>
          <p:cNvSpPr txBox="1"/>
          <p:nvPr/>
        </p:nvSpPr>
        <p:spPr>
          <a:xfrm>
            <a:off x="6041804" y="3052485"/>
            <a:ext cx="12235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CAV1</a:t>
            </a:r>
            <a:endParaRPr sz="2000" b="1"/>
          </a:p>
        </p:txBody>
      </p:sp>
      <p:sp>
        <p:nvSpPr>
          <p:cNvPr id="61" name="Google Shape;79;p13">
            <a:extLst>
              <a:ext uri="{FF2B5EF4-FFF2-40B4-BE49-F238E27FC236}">
                <a16:creationId xmlns:a16="http://schemas.microsoft.com/office/drawing/2014/main" id="{E96E3166-7D9A-A06F-7B35-66F6C59CFC9E}"/>
              </a:ext>
            </a:extLst>
          </p:cNvPr>
          <p:cNvSpPr txBox="1"/>
          <p:nvPr/>
        </p:nvSpPr>
        <p:spPr>
          <a:xfrm>
            <a:off x="4046029" y="3052485"/>
            <a:ext cx="12235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VWF</a:t>
            </a:r>
            <a:endParaRPr sz="2000" b="1"/>
          </a:p>
        </p:txBody>
      </p:sp>
      <p:sp>
        <p:nvSpPr>
          <p:cNvPr id="62" name="Google Shape;80;p13">
            <a:extLst>
              <a:ext uri="{FF2B5EF4-FFF2-40B4-BE49-F238E27FC236}">
                <a16:creationId xmlns:a16="http://schemas.microsoft.com/office/drawing/2014/main" id="{FC8C5B7B-F3AF-9AFE-A438-3D28F180948F}"/>
              </a:ext>
            </a:extLst>
          </p:cNvPr>
          <p:cNvSpPr txBox="1"/>
          <p:nvPr/>
        </p:nvSpPr>
        <p:spPr>
          <a:xfrm>
            <a:off x="8001436" y="3052485"/>
            <a:ext cx="12235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WARS</a:t>
            </a:r>
            <a:endParaRPr sz="2000" b="1"/>
          </a:p>
        </p:txBody>
      </p:sp>
      <p:sp>
        <p:nvSpPr>
          <p:cNvPr id="63" name="Google Shape;81;p13">
            <a:extLst>
              <a:ext uri="{FF2B5EF4-FFF2-40B4-BE49-F238E27FC236}">
                <a16:creationId xmlns:a16="http://schemas.microsoft.com/office/drawing/2014/main" id="{FD243B1F-DE71-B3A0-FE76-1171687FF108}"/>
              </a:ext>
            </a:extLst>
          </p:cNvPr>
          <p:cNvSpPr txBox="1"/>
          <p:nvPr/>
        </p:nvSpPr>
        <p:spPr>
          <a:xfrm>
            <a:off x="6168257" y="1068165"/>
            <a:ext cx="12235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>
                <a:solidFill>
                  <a:schemeClr val="dk1"/>
                </a:solidFill>
              </a:rPr>
              <a:t>ID1</a:t>
            </a:r>
            <a:endParaRPr sz="2000" b="1"/>
          </a:p>
        </p:txBody>
      </p:sp>
      <p:sp>
        <p:nvSpPr>
          <p:cNvPr id="64" name="Google Shape;63;p13">
            <a:extLst>
              <a:ext uri="{FF2B5EF4-FFF2-40B4-BE49-F238E27FC236}">
                <a16:creationId xmlns:a16="http://schemas.microsoft.com/office/drawing/2014/main" id="{B86412F8-473A-10FE-2229-4412B6DD3743}"/>
              </a:ext>
            </a:extLst>
          </p:cNvPr>
          <p:cNvSpPr txBox="1"/>
          <p:nvPr/>
        </p:nvSpPr>
        <p:spPr>
          <a:xfrm>
            <a:off x="224919" y="1005901"/>
            <a:ext cx="261799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 b="1">
                <a:solidFill>
                  <a:schemeClr val="dk2"/>
                </a:solidFill>
              </a:rPr>
              <a:t>Endo LV/RV UP 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66" name="Google Shape;65;p13">
            <a:extLst>
              <a:ext uri="{FF2B5EF4-FFF2-40B4-BE49-F238E27FC236}">
                <a16:creationId xmlns:a16="http://schemas.microsoft.com/office/drawing/2014/main" id="{C40DDB2F-5379-A870-5F18-3D9BFC031E94}"/>
              </a:ext>
            </a:extLst>
          </p:cNvPr>
          <p:cNvSpPr/>
          <p:nvPr/>
        </p:nvSpPr>
        <p:spPr>
          <a:xfrm flipH="1">
            <a:off x="445202" y="5339721"/>
            <a:ext cx="187380" cy="160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/>
          </a:p>
        </p:txBody>
      </p:sp>
      <p:sp>
        <p:nvSpPr>
          <p:cNvPr id="67" name="Google Shape;66;p13">
            <a:extLst>
              <a:ext uri="{FF2B5EF4-FFF2-40B4-BE49-F238E27FC236}">
                <a16:creationId xmlns:a16="http://schemas.microsoft.com/office/drawing/2014/main" id="{B85EACC6-72C2-6F4B-05D8-709FE6140F74}"/>
              </a:ext>
            </a:extLst>
          </p:cNvPr>
          <p:cNvSpPr/>
          <p:nvPr/>
        </p:nvSpPr>
        <p:spPr>
          <a:xfrm flipH="1">
            <a:off x="445202" y="5696572"/>
            <a:ext cx="187380" cy="1608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/>
          </a:p>
        </p:txBody>
      </p:sp>
      <p:sp>
        <p:nvSpPr>
          <p:cNvPr id="68" name="Google Shape;67;p13">
            <a:extLst>
              <a:ext uri="{FF2B5EF4-FFF2-40B4-BE49-F238E27FC236}">
                <a16:creationId xmlns:a16="http://schemas.microsoft.com/office/drawing/2014/main" id="{A778405E-64A0-01BD-EB25-DB1F998872D2}"/>
              </a:ext>
            </a:extLst>
          </p:cNvPr>
          <p:cNvSpPr/>
          <p:nvPr/>
        </p:nvSpPr>
        <p:spPr>
          <a:xfrm flipH="1">
            <a:off x="445202" y="6053421"/>
            <a:ext cx="187380" cy="1608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/>
          </a:p>
        </p:txBody>
      </p:sp>
      <p:sp>
        <p:nvSpPr>
          <p:cNvPr id="69" name="Google Shape;68;p13">
            <a:extLst>
              <a:ext uri="{FF2B5EF4-FFF2-40B4-BE49-F238E27FC236}">
                <a16:creationId xmlns:a16="http://schemas.microsoft.com/office/drawing/2014/main" id="{5B419A95-E776-7D8C-3B78-7C6696782486}"/>
              </a:ext>
            </a:extLst>
          </p:cNvPr>
          <p:cNvSpPr txBox="1"/>
          <p:nvPr/>
        </p:nvSpPr>
        <p:spPr>
          <a:xfrm>
            <a:off x="551827" y="5156737"/>
            <a:ext cx="2451325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b="1" dirty="0">
                <a:solidFill>
                  <a:schemeClr val="dk1"/>
                </a:solidFill>
              </a:rPr>
              <a:t>Angiogenesis</a:t>
            </a:r>
            <a:endParaRPr sz="1400" b="1" dirty="0">
              <a:solidFill>
                <a:schemeClr val="dk2"/>
              </a:solidFill>
            </a:endParaRPr>
          </a:p>
        </p:txBody>
      </p:sp>
      <p:sp>
        <p:nvSpPr>
          <p:cNvPr id="70" name="Google Shape;69;p13">
            <a:extLst>
              <a:ext uri="{FF2B5EF4-FFF2-40B4-BE49-F238E27FC236}">
                <a16:creationId xmlns:a16="http://schemas.microsoft.com/office/drawing/2014/main" id="{98DA5DAA-2EDB-1D85-4EBC-482998864379}"/>
              </a:ext>
            </a:extLst>
          </p:cNvPr>
          <p:cNvSpPr txBox="1"/>
          <p:nvPr/>
        </p:nvSpPr>
        <p:spPr>
          <a:xfrm>
            <a:off x="551827" y="5502701"/>
            <a:ext cx="3221355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b="1" dirty="0">
                <a:solidFill>
                  <a:schemeClr val="dk1"/>
                </a:solidFill>
              </a:rPr>
              <a:t>Inflammatory response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71" name="Google Shape;74;p13">
            <a:extLst>
              <a:ext uri="{FF2B5EF4-FFF2-40B4-BE49-F238E27FC236}">
                <a16:creationId xmlns:a16="http://schemas.microsoft.com/office/drawing/2014/main" id="{07D05863-7995-AFCE-4F5A-9277F1E4A2DF}"/>
              </a:ext>
            </a:extLst>
          </p:cNvPr>
          <p:cNvSpPr/>
          <p:nvPr/>
        </p:nvSpPr>
        <p:spPr>
          <a:xfrm flipH="1">
            <a:off x="444904" y="6389733"/>
            <a:ext cx="160800" cy="1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000"/>
          </a:p>
        </p:txBody>
      </p:sp>
      <p:sp>
        <p:nvSpPr>
          <p:cNvPr id="72" name="Google Shape;82;p13">
            <a:extLst>
              <a:ext uri="{FF2B5EF4-FFF2-40B4-BE49-F238E27FC236}">
                <a16:creationId xmlns:a16="http://schemas.microsoft.com/office/drawing/2014/main" id="{37707EC2-E3DB-DFAE-F071-8CD7189C6538}"/>
              </a:ext>
            </a:extLst>
          </p:cNvPr>
          <p:cNvSpPr txBox="1"/>
          <p:nvPr/>
        </p:nvSpPr>
        <p:spPr>
          <a:xfrm>
            <a:off x="536404" y="5856165"/>
            <a:ext cx="3055518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b="1" dirty="0">
                <a:solidFill>
                  <a:schemeClr val="dk1"/>
                </a:solidFill>
              </a:rPr>
              <a:t>Vascular homeostasis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73" name="Google Shape;83;p13">
            <a:extLst>
              <a:ext uri="{FF2B5EF4-FFF2-40B4-BE49-F238E27FC236}">
                <a16:creationId xmlns:a16="http://schemas.microsoft.com/office/drawing/2014/main" id="{428102E3-5D8E-7482-5D8D-C8EAAA5FDD15}"/>
              </a:ext>
            </a:extLst>
          </p:cNvPr>
          <p:cNvSpPr txBox="1"/>
          <p:nvPr/>
        </p:nvSpPr>
        <p:spPr>
          <a:xfrm>
            <a:off x="547902" y="6175600"/>
            <a:ext cx="27644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b="1" dirty="0">
                <a:solidFill>
                  <a:schemeClr val="dk1"/>
                </a:solidFill>
              </a:rPr>
              <a:t>Cell type specific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81" name="Google Shape;70;p13">
            <a:extLst>
              <a:ext uri="{FF2B5EF4-FFF2-40B4-BE49-F238E27FC236}">
                <a16:creationId xmlns:a16="http://schemas.microsoft.com/office/drawing/2014/main" id="{9B5315F0-E46C-56DF-5E21-6E969629F79A}"/>
              </a:ext>
            </a:extLst>
          </p:cNvPr>
          <p:cNvSpPr txBox="1"/>
          <p:nvPr/>
        </p:nvSpPr>
        <p:spPr>
          <a:xfrm>
            <a:off x="3586992" y="5500521"/>
            <a:ext cx="7609567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Increased expression of genes that maintain a more developed vascular system in response to higher blood pressure and oxygen demand in the LV</a:t>
            </a:r>
            <a:endParaRPr sz="1467" dirty="0">
              <a:solidFill>
                <a:schemeClr val="dk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929516-6642-EDC2-AB97-3C917A8D2F98}"/>
              </a:ext>
            </a:extLst>
          </p:cNvPr>
          <p:cNvSpPr txBox="1"/>
          <p:nvPr/>
        </p:nvSpPr>
        <p:spPr>
          <a:xfrm>
            <a:off x="808709" y="4756816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z-score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39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853A3-3318-6270-2775-4A063BC5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1452A0-1C8A-D42A-57CC-3208A257E6C6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078492D9-EC9C-6CBB-5FC3-66EA996512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5DC30-F609-7662-106A-785FAD17A0ED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700FAD-24D3-CB50-6416-3C5F9CDE2D1F}"/>
              </a:ext>
            </a:extLst>
          </p:cNvPr>
          <p:cNvGrpSpPr/>
          <p:nvPr/>
        </p:nvGrpSpPr>
        <p:grpSpPr>
          <a:xfrm>
            <a:off x="288368" y="1507687"/>
            <a:ext cx="2788211" cy="3631436"/>
            <a:chOff x="187745" y="1315042"/>
            <a:chExt cx="3327868" cy="4227944"/>
          </a:xfrm>
        </p:grpSpPr>
        <p:pic>
          <p:nvPicPr>
            <p:cNvPr id="2" name="Google Shape;88;p14">
              <a:extLst>
                <a:ext uri="{FF2B5EF4-FFF2-40B4-BE49-F238E27FC236}">
                  <a16:creationId xmlns:a16="http://schemas.microsoft.com/office/drawing/2014/main" id="{5E9DCA2F-1D18-674C-629A-8502BF15352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9264" b="10508"/>
            <a:stretch/>
          </p:blipFill>
          <p:spPr>
            <a:xfrm>
              <a:off x="187745" y="1315042"/>
              <a:ext cx="3327868" cy="4227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90;p14">
              <a:extLst>
                <a:ext uri="{FF2B5EF4-FFF2-40B4-BE49-F238E27FC236}">
                  <a16:creationId xmlns:a16="http://schemas.microsoft.com/office/drawing/2014/main" id="{551F7DCC-ED54-EF0A-1637-13CB5CFF0E2F}"/>
                </a:ext>
              </a:extLst>
            </p:cNvPr>
            <p:cNvSpPr/>
            <p:nvPr/>
          </p:nvSpPr>
          <p:spPr>
            <a:xfrm flipH="1">
              <a:off x="2783690" y="3508734"/>
              <a:ext cx="160800" cy="160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5" name="Google Shape;91;p14">
              <a:extLst>
                <a:ext uri="{FF2B5EF4-FFF2-40B4-BE49-F238E27FC236}">
                  <a16:creationId xmlns:a16="http://schemas.microsoft.com/office/drawing/2014/main" id="{4F036728-2DE7-6A30-BC60-32C243024D18}"/>
                </a:ext>
              </a:extLst>
            </p:cNvPr>
            <p:cNvSpPr/>
            <p:nvPr/>
          </p:nvSpPr>
          <p:spPr>
            <a:xfrm flipH="1">
              <a:off x="2610002" y="1655103"/>
              <a:ext cx="160800" cy="160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8" name="Google Shape;92;p14">
              <a:extLst>
                <a:ext uri="{FF2B5EF4-FFF2-40B4-BE49-F238E27FC236}">
                  <a16:creationId xmlns:a16="http://schemas.microsoft.com/office/drawing/2014/main" id="{FB738989-39B9-72D1-BFBB-41D2ABFD28A5}"/>
                </a:ext>
              </a:extLst>
            </p:cNvPr>
            <p:cNvSpPr/>
            <p:nvPr/>
          </p:nvSpPr>
          <p:spPr>
            <a:xfrm flipH="1">
              <a:off x="2783690" y="2684095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10" name="Google Shape;94;p14">
            <a:extLst>
              <a:ext uri="{FF2B5EF4-FFF2-40B4-BE49-F238E27FC236}">
                <a16:creationId xmlns:a16="http://schemas.microsoft.com/office/drawing/2014/main" id="{6ADCED92-4CDC-8578-540D-2096F7A8A879}"/>
              </a:ext>
            </a:extLst>
          </p:cNvPr>
          <p:cNvSpPr/>
          <p:nvPr/>
        </p:nvSpPr>
        <p:spPr>
          <a:xfrm flipH="1">
            <a:off x="585252" y="5815235"/>
            <a:ext cx="160800" cy="160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1" name="Google Shape;95;p14">
            <a:extLst>
              <a:ext uri="{FF2B5EF4-FFF2-40B4-BE49-F238E27FC236}">
                <a16:creationId xmlns:a16="http://schemas.microsoft.com/office/drawing/2014/main" id="{5882247A-AA1E-F4DF-A6E0-855CF6DD1611}"/>
              </a:ext>
            </a:extLst>
          </p:cNvPr>
          <p:cNvSpPr txBox="1"/>
          <p:nvPr/>
        </p:nvSpPr>
        <p:spPr>
          <a:xfrm>
            <a:off x="746055" y="5636030"/>
            <a:ext cx="2683813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sz="2000" b="1" dirty="0">
                <a:solidFill>
                  <a:schemeClr val="dk1"/>
                </a:solidFill>
              </a:rPr>
              <a:t>Cardiac stress</a:t>
            </a:r>
            <a:endParaRPr sz="2000" b="1" dirty="0">
              <a:solidFill>
                <a:schemeClr val="dk1"/>
              </a:solidFill>
            </a:endParaRPr>
          </a:p>
          <a:p>
            <a:endParaRPr sz="1467" b="1" dirty="0">
              <a:solidFill>
                <a:schemeClr val="dk2"/>
              </a:solidFill>
            </a:endParaRPr>
          </a:p>
        </p:txBody>
      </p:sp>
      <p:sp>
        <p:nvSpPr>
          <p:cNvPr id="12" name="Google Shape;96;p14">
            <a:extLst>
              <a:ext uri="{FF2B5EF4-FFF2-40B4-BE49-F238E27FC236}">
                <a16:creationId xmlns:a16="http://schemas.microsoft.com/office/drawing/2014/main" id="{77310788-F484-E509-3989-3ADF3464ADC1}"/>
              </a:ext>
            </a:extLst>
          </p:cNvPr>
          <p:cNvSpPr/>
          <p:nvPr/>
        </p:nvSpPr>
        <p:spPr>
          <a:xfrm flipH="1">
            <a:off x="585251" y="6171402"/>
            <a:ext cx="160800" cy="1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4E7ED8B3-5DEB-C2E6-77E4-3097AA93D7A1}"/>
              </a:ext>
            </a:extLst>
          </p:cNvPr>
          <p:cNvSpPr txBox="1"/>
          <p:nvPr/>
        </p:nvSpPr>
        <p:spPr>
          <a:xfrm>
            <a:off x="746050" y="5985002"/>
            <a:ext cx="400882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 dirty="0">
                <a:solidFill>
                  <a:schemeClr val="dk1"/>
                </a:solidFill>
              </a:rPr>
              <a:t>Cell type specific</a:t>
            </a:r>
            <a:endParaRPr sz="1400" b="1" dirty="0">
              <a:solidFill>
                <a:schemeClr val="dk2"/>
              </a:solidFill>
            </a:endParaRPr>
          </a:p>
        </p:txBody>
      </p:sp>
      <p:grpSp>
        <p:nvGrpSpPr>
          <p:cNvPr id="14" name="Google Shape;97;p14">
            <a:extLst>
              <a:ext uri="{FF2B5EF4-FFF2-40B4-BE49-F238E27FC236}">
                <a16:creationId xmlns:a16="http://schemas.microsoft.com/office/drawing/2014/main" id="{3085FD02-FAA5-7516-FE01-64347B48B41C}"/>
              </a:ext>
            </a:extLst>
          </p:cNvPr>
          <p:cNvGrpSpPr/>
          <p:nvPr/>
        </p:nvGrpSpPr>
        <p:grpSpPr>
          <a:xfrm>
            <a:off x="3657741" y="1934067"/>
            <a:ext cx="8055568" cy="2762913"/>
            <a:chOff x="3102325" y="782578"/>
            <a:chExt cx="6041676" cy="2072184"/>
          </a:xfrm>
        </p:grpSpPr>
        <p:pic>
          <p:nvPicPr>
            <p:cNvPr id="15" name="Google Shape;98;p14">
              <a:extLst>
                <a:ext uri="{FF2B5EF4-FFF2-40B4-BE49-F238E27FC236}">
                  <a16:creationId xmlns:a16="http://schemas.microsoft.com/office/drawing/2014/main" id="{5FCEBDBF-8A72-9F25-44E8-DCF8E0D18C4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7398"/>
            <a:stretch/>
          </p:blipFill>
          <p:spPr>
            <a:xfrm>
              <a:off x="3102325" y="1114187"/>
              <a:ext cx="6041676" cy="174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99;p14">
              <a:extLst>
                <a:ext uri="{FF2B5EF4-FFF2-40B4-BE49-F238E27FC236}">
                  <a16:creationId xmlns:a16="http://schemas.microsoft.com/office/drawing/2014/main" id="{19799335-F4EA-986F-BAF3-1B3C9239A325}"/>
                </a:ext>
              </a:extLst>
            </p:cNvPr>
            <p:cNvSpPr txBox="1"/>
            <p:nvPr/>
          </p:nvSpPr>
          <p:spPr>
            <a:xfrm>
              <a:off x="3826403" y="782578"/>
              <a:ext cx="946673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2000" b="1" dirty="0"/>
                <a:t>CCN1</a:t>
              </a:r>
              <a:endParaRPr sz="2000" b="1" dirty="0"/>
            </a:p>
          </p:txBody>
        </p:sp>
        <p:sp>
          <p:nvSpPr>
            <p:cNvPr id="17" name="Google Shape;100;p14">
              <a:extLst>
                <a:ext uri="{FF2B5EF4-FFF2-40B4-BE49-F238E27FC236}">
                  <a16:creationId xmlns:a16="http://schemas.microsoft.com/office/drawing/2014/main" id="{F90D0C32-0D26-8E65-FF57-C044E3112BA7}"/>
                </a:ext>
              </a:extLst>
            </p:cNvPr>
            <p:cNvSpPr txBox="1"/>
            <p:nvPr/>
          </p:nvSpPr>
          <p:spPr>
            <a:xfrm>
              <a:off x="5644818" y="782579"/>
              <a:ext cx="1173047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2000" b="1" dirty="0">
                  <a:solidFill>
                    <a:schemeClr val="dk1"/>
                  </a:solidFill>
                </a:rPr>
                <a:t>C2CD4B</a:t>
              </a:r>
              <a:endParaRPr sz="2000" b="1" dirty="0"/>
            </a:p>
          </p:txBody>
        </p:sp>
        <p:sp>
          <p:nvSpPr>
            <p:cNvPr id="18" name="Google Shape;101;p14">
              <a:extLst>
                <a:ext uri="{FF2B5EF4-FFF2-40B4-BE49-F238E27FC236}">
                  <a16:creationId xmlns:a16="http://schemas.microsoft.com/office/drawing/2014/main" id="{27175160-8EBF-C45E-B051-B00697A30C18}"/>
                </a:ext>
              </a:extLst>
            </p:cNvPr>
            <p:cNvSpPr txBox="1"/>
            <p:nvPr/>
          </p:nvSpPr>
          <p:spPr>
            <a:xfrm>
              <a:off x="7689608" y="782581"/>
              <a:ext cx="1266851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2000" b="1" dirty="0">
                  <a:solidFill>
                    <a:schemeClr val="dk1"/>
                  </a:solidFill>
                </a:rPr>
                <a:t>DNAJB1</a:t>
              </a:r>
              <a:endParaRPr sz="2000" b="1" dirty="0"/>
            </a:p>
          </p:txBody>
        </p:sp>
      </p:grp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56DF091A-ADB0-569E-B1BF-710BABD1168C}"/>
              </a:ext>
            </a:extLst>
          </p:cNvPr>
          <p:cNvSpPr txBox="1"/>
          <p:nvPr/>
        </p:nvSpPr>
        <p:spPr>
          <a:xfrm>
            <a:off x="278629" y="958086"/>
            <a:ext cx="37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 b="1" dirty="0">
                <a:solidFill>
                  <a:schemeClr val="dk2"/>
                </a:solidFill>
              </a:rPr>
              <a:t>Endo RV/LV UP </a:t>
            </a:r>
            <a:endParaRPr sz="2400" b="1" dirty="0">
              <a:solidFill>
                <a:schemeClr val="dk2"/>
              </a:solidFill>
            </a:endParaRPr>
          </a:p>
        </p:txBody>
      </p:sp>
      <p:sp>
        <p:nvSpPr>
          <p:cNvPr id="20" name="Google Shape;89;p14">
            <a:extLst>
              <a:ext uri="{FF2B5EF4-FFF2-40B4-BE49-F238E27FC236}">
                <a16:creationId xmlns:a16="http://schemas.microsoft.com/office/drawing/2014/main" id="{B7D891F3-5D37-83AB-C642-FBAAF3B93EE1}"/>
              </a:ext>
            </a:extLst>
          </p:cNvPr>
          <p:cNvSpPr txBox="1"/>
          <p:nvPr/>
        </p:nvSpPr>
        <p:spPr>
          <a:xfrm>
            <a:off x="4117918" y="5139122"/>
            <a:ext cx="7012824" cy="137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The RV of the endocardium has increased expression of genes related to the cardiac stress response because the cells are less oxygenated and </a:t>
            </a:r>
          </a:p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more subject to stress responses compared to the LV. </a:t>
            </a:r>
            <a:endParaRPr sz="1467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 b="1" dirty="0">
              <a:solidFill>
                <a:schemeClr val="dk1"/>
              </a:solidFill>
            </a:endParaRPr>
          </a:p>
          <a:p>
            <a:endParaRPr sz="1467" b="1" dirty="0">
              <a:solidFill>
                <a:schemeClr val="dk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BD13F-A9ED-404D-1C83-FFE0D8AA4C79}"/>
              </a:ext>
            </a:extLst>
          </p:cNvPr>
          <p:cNvSpPr txBox="1"/>
          <p:nvPr/>
        </p:nvSpPr>
        <p:spPr>
          <a:xfrm>
            <a:off x="746050" y="5053485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z-score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53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9E3F3-2BC8-3BDC-A143-A9D31EFB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48EF8F-9320-230A-B2B5-840B2172B132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E4EF913E-D7F7-A18C-F204-247DCD5715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8B479-168E-02C2-E0E0-6E00084C026F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80A030-3949-CC1C-B0FF-DA186B24A4D5}"/>
              </a:ext>
            </a:extLst>
          </p:cNvPr>
          <p:cNvGrpSpPr/>
          <p:nvPr/>
        </p:nvGrpSpPr>
        <p:grpSpPr>
          <a:xfrm>
            <a:off x="182034" y="1376593"/>
            <a:ext cx="2857499" cy="4206937"/>
            <a:chOff x="406401" y="549600"/>
            <a:chExt cx="4085735" cy="5289546"/>
          </a:xfrm>
        </p:grpSpPr>
        <p:pic>
          <p:nvPicPr>
            <p:cNvPr id="2" name="Google Shape;109;p15">
              <a:extLst>
                <a:ext uri="{FF2B5EF4-FFF2-40B4-BE49-F238E27FC236}">
                  <a16:creationId xmlns:a16="http://schemas.microsoft.com/office/drawing/2014/main" id="{665E3C86-BF90-8DF2-908C-C74F5C6FC4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50137" b="10377"/>
            <a:stretch/>
          </p:blipFill>
          <p:spPr>
            <a:xfrm>
              <a:off x="406401" y="549600"/>
              <a:ext cx="4085735" cy="5289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5;p15">
              <a:extLst>
                <a:ext uri="{FF2B5EF4-FFF2-40B4-BE49-F238E27FC236}">
                  <a16:creationId xmlns:a16="http://schemas.microsoft.com/office/drawing/2014/main" id="{4D16681D-16AD-82BB-E924-D9F7ED4B118A}"/>
                </a:ext>
              </a:extLst>
            </p:cNvPr>
            <p:cNvSpPr/>
            <p:nvPr/>
          </p:nvSpPr>
          <p:spPr>
            <a:xfrm flipH="1">
              <a:off x="3650409" y="1475281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5" name="Google Shape;116;p15">
              <a:extLst>
                <a:ext uri="{FF2B5EF4-FFF2-40B4-BE49-F238E27FC236}">
                  <a16:creationId xmlns:a16="http://schemas.microsoft.com/office/drawing/2014/main" id="{E824FF89-2148-4939-F6F8-DBA7C22193B5}"/>
                </a:ext>
              </a:extLst>
            </p:cNvPr>
            <p:cNvSpPr/>
            <p:nvPr/>
          </p:nvSpPr>
          <p:spPr>
            <a:xfrm flipH="1">
              <a:off x="3285133" y="3033139"/>
              <a:ext cx="160800" cy="1608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8" name="Google Shape;117;p15">
              <a:extLst>
                <a:ext uri="{FF2B5EF4-FFF2-40B4-BE49-F238E27FC236}">
                  <a16:creationId xmlns:a16="http://schemas.microsoft.com/office/drawing/2014/main" id="{9726DD70-076E-0CD5-219E-2B30D728BD68}"/>
                </a:ext>
              </a:extLst>
            </p:cNvPr>
            <p:cNvSpPr/>
            <p:nvPr/>
          </p:nvSpPr>
          <p:spPr>
            <a:xfrm flipH="1">
              <a:off x="3513800" y="3280295"/>
              <a:ext cx="160800" cy="1608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" name="Google Shape;118;p15">
              <a:extLst>
                <a:ext uri="{FF2B5EF4-FFF2-40B4-BE49-F238E27FC236}">
                  <a16:creationId xmlns:a16="http://schemas.microsoft.com/office/drawing/2014/main" id="{06B97648-9E84-F790-EC02-9E6C3F717E9C}"/>
                </a:ext>
              </a:extLst>
            </p:cNvPr>
            <p:cNvSpPr/>
            <p:nvPr/>
          </p:nvSpPr>
          <p:spPr>
            <a:xfrm flipH="1">
              <a:off x="3418315" y="5080061"/>
              <a:ext cx="160800" cy="1608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" name="Google Shape;119;p15">
              <a:extLst>
                <a:ext uri="{FF2B5EF4-FFF2-40B4-BE49-F238E27FC236}">
                  <a16:creationId xmlns:a16="http://schemas.microsoft.com/office/drawing/2014/main" id="{19FDA382-174B-97EF-0EBF-2742BDF4DF64}"/>
                </a:ext>
              </a:extLst>
            </p:cNvPr>
            <p:cNvSpPr/>
            <p:nvPr/>
          </p:nvSpPr>
          <p:spPr>
            <a:xfrm flipH="1">
              <a:off x="3674600" y="5343733"/>
              <a:ext cx="160800" cy="1608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14" name="Google Shape;120;p15">
            <a:extLst>
              <a:ext uri="{FF2B5EF4-FFF2-40B4-BE49-F238E27FC236}">
                <a16:creationId xmlns:a16="http://schemas.microsoft.com/office/drawing/2014/main" id="{7660A839-6928-8E26-2704-E10BC59112DD}"/>
              </a:ext>
            </a:extLst>
          </p:cNvPr>
          <p:cNvSpPr/>
          <p:nvPr/>
        </p:nvSpPr>
        <p:spPr>
          <a:xfrm flipH="1">
            <a:off x="449091" y="6058775"/>
            <a:ext cx="160800" cy="160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" name="Google Shape;121;p15">
            <a:extLst>
              <a:ext uri="{FF2B5EF4-FFF2-40B4-BE49-F238E27FC236}">
                <a16:creationId xmlns:a16="http://schemas.microsoft.com/office/drawing/2014/main" id="{425DAD80-4699-394B-B368-67D3B2105556}"/>
              </a:ext>
            </a:extLst>
          </p:cNvPr>
          <p:cNvSpPr txBox="1"/>
          <p:nvPr/>
        </p:nvSpPr>
        <p:spPr>
          <a:xfrm>
            <a:off x="594783" y="5863899"/>
            <a:ext cx="43252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sz="2000" b="1" dirty="0">
                <a:solidFill>
                  <a:schemeClr val="dk1"/>
                </a:solidFill>
              </a:rPr>
              <a:t>Muscle contraction control</a:t>
            </a:r>
            <a:endParaRPr sz="2000" b="1" dirty="0">
              <a:solidFill>
                <a:schemeClr val="dk1"/>
              </a:solidFill>
            </a:endParaRPr>
          </a:p>
          <a:p>
            <a:endParaRPr sz="1467" b="1" dirty="0">
              <a:solidFill>
                <a:schemeClr val="dk2"/>
              </a:solidFill>
            </a:endParaRPr>
          </a:p>
        </p:txBody>
      </p:sp>
      <p:sp>
        <p:nvSpPr>
          <p:cNvPr id="16" name="Google Shape;122;p15">
            <a:extLst>
              <a:ext uri="{FF2B5EF4-FFF2-40B4-BE49-F238E27FC236}">
                <a16:creationId xmlns:a16="http://schemas.microsoft.com/office/drawing/2014/main" id="{4BD95171-61B8-2684-1964-4FAD1BD65080}"/>
              </a:ext>
            </a:extLst>
          </p:cNvPr>
          <p:cNvSpPr/>
          <p:nvPr/>
        </p:nvSpPr>
        <p:spPr>
          <a:xfrm flipH="1">
            <a:off x="448454" y="6346266"/>
            <a:ext cx="160800" cy="1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7" name="Google Shape;129;p15">
            <a:extLst>
              <a:ext uri="{FF2B5EF4-FFF2-40B4-BE49-F238E27FC236}">
                <a16:creationId xmlns:a16="http://schemas.microsoft.com/office/drawing/2014/main" id="{5336B3EF-CE73-B9B6-BFF5-4FE66E034780}"/>
              </a:ext>
            </a:extLst>
          </p:cNvPr>
          <p:cNvSpPr txBox="1"/>
          <p:nvPr/>
        </p:nvSpPr>
        <p:spPr>
          <a:xfrm>
            <a:off x="594772" y="6170842"/>
            <a:ext cx="400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 dirty="0">
                <a:solidFill>
                  <a:schemeClr val="dk1"/>
                </a:solidFill>
              </a:rPr>
              <a:t>Cell type specific</a:t>
            </a:r>
            <a:endParaRPr sz="1400" b="1" dirty="0">
              <a:solidFill>
                <a:schemeClr val="dk2"/>
              </a:solidFill>
            </a:endParaRPr>
          </a:p>
        </p:txBody>
      </p:sp>
      <p:sp>
        <p:nvSpPr>
          <p:cNvPr id="18" name="Google Shape;108;p15">
            <a:extLst>
              <a:ext uri="{FF2B5EF4-FFF2-40B4-BE49-F238E27FC236}">
                <a16:creationId xmlns:a16="http://schemas.microsoft.com/office/drawing/2014/main" id="{51F9A5E1-45E1-7DF1-361E-53D77D4AC3D6}"/>
              </a:ext>
            </a:extLst>
          </p:cNvPr>
          <p:cNvSpPr txBox="1"/>
          <p:nvPr/>
        </p:nvSpPr>
        <p:spPr>
          <a:xfrm>
            <a:off x="114301" y="870479"/>
            <a:ext cx="387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 b="1" dirty="0">
                <a:solidFill>
                  <a:schemeClr val="dk2"/>
                </a:solidFill>
              </a:rPr>
              <a:t>Myo LV/RV UP </a:t>
            </a:r>
            <a:endParaRPr sz="2400" b="1" dirty="0">
              <a:solidFill>
                <a:schemeClr val="dk2"/>
              </a:solidFill>
            </a:endParaRPr>
          </a:p>
        </p:txBody>
      </p:sp>
      <p:grpSp>
        <p:nvGrpSpPr>
          <p:cNvPr id="19" name="Google Shape;110;p15">
            <a:extLst>
              <a:ext uri="{FF2B5EF4-FFF2-40B4-BE49-F238E27FC236}">
                <a16:creationId xmlns:a16="http://schemas.microsoft.com/office/drawing/2014/main" id="{A282D462-A3B5-F2D7-6A56-271DF97D01CA}"/>
              </a:ext>
            </a:extLst>
          </p:cNvPr>
          <p:cNvGrpSpPr/>
          <p:nvPr/>
        </p:nvGrpSpPr>
        <p:grpSpPr>
          <a:xfrm>
            <a:off x="4481101" y="1189459"/>
            <a:ext cx="6582552" cy="4160192"/>
            <a:chOff x="4207080" y="153725"/>
            <a:chExt cx="4375920" cy="2715530"/>
          </a:xfrm>
        </p:grpSpPr>
        <p:pic>
          <p:nvPicPr>
            <p:cNvPr id="20" name="Google Shape;111;p15">
              <a:extLst>
                <a:ext uri="{FF2B5EF4-FFF2-40B4-BE49-F238E27FC236}">
                  <a16:creationId xmlns:a16="http://schemas.microsoft.com/office/drawing/2014/main" id="{9C2DE6FA-612A-45F9-0775-176847906B9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278" r="49819" b="48363"/>
            <a:stretch/>
          </p:blipFill>
          <p:spPr>
            <a:xfrm>
              <a:off x="4262279" y="261139"/>
              <a:ext cx="2729969" cy="119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12;p15">
              <a:extLst>
                <a:ext uri="{FF2B5EF4-FFF2-40B4-BE49-F238E27FC236}">
                  <a16:creationId xmlns:a16="http://schemas.microsoft.com/office/drawing/2014/main" id="{167E15BF-A1D2-12C2-686D-D558C4BE0B2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49819" t="3278" b="48363"/>
            <a:stretch/>
          </p:blipFill>
          <p:spPr>
            <a:xfrm>
              <a:off x="4207080" y="1674716"/>
              <a:ext cx="2729969" cy="119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13;p15">
              <a:extLst>
                <a:ext uri="{FF2B5EF4-FFF2-40B4-BE49-F238E27FC236}">
                  <a16:creationId xmlns:a16="http://schemas.microsoft.com/office/drawing/2014/main" id="{D5698FC6-7023-F59B-285C-888B4D892E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4300" r="74828"/>
            <a:stretch/>
          </p:blipFill>
          <p:spPr>
            <a:xfrm>
              <a:off x="7026704" y="1674718"/>
              <a:ext cx="1369416" cy="1128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14;p15">
              <a:extLst>
                <a:ext uri="{FF2B5EF4-FFF2-40B4-BE49-F238E27FC236}">
                  <a16:creationId xmlns:a16="http://schemas.microsoft.com/office/drawing/2014/main" id="{2DB6C73F-535A-1B91-2826-6C72DC3E1FF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09875" y="153725"/>
              <a:ext cx="1573125" cy="127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124;p15">
            <a:extLst>
              <a:ext uri="{FF2B5EF4-FFF2-40B4-BE49-F238E27FC236}">
                <a16:creationId xmlns:a16="http://schemas.microsoft.com/office/drawing/2014/main" id="{8F1BCF9B-909D-C49D-6D58-81809556B231}"/>
              </a:ext>
            </a:extLst>
          </p:cNvPr>
          <p:cNvSpPr txBox="1"/>
          <p:nvPr/>
        </p:nvSpPr>
        <p:spPr>
          <a:xfrm>
            <a:off x="4564201" y="846678"/>
            <a:ext cx="1244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/>
              <a:t>CSRP3</a:t>
            </a:r>
            <a:endParaRPr sz="2000" b="1"/>
          </a:p>
        </p:txBody>
      </p:sp>
      <p:sp>
        <p:nvSpPr>
          <p:cNvPr id="25" name="Google Shape;125;p15">
            <a:extLst>
              <a:ext uri="{FF2B5EF4-FFF2-40B4-BE49-F238E27FC236}">
                <a16:creationId xmlns:a16="http://schemas.microsoft.com/office/drawing/2014/main" id="{B3A2CF19-80F4-E2F9-7342-36650A96A3D8}"/>
              </a:ext>
            </a:extLst>
          </p:cNvPr>
          <p:cNvSpPr txBox="1"/>
          <p:nvPr/>
        </p:nvSpPr>
        <p:spPr>
          <a:xfrm>
            <a:off x="6759979" y="846677"/>
            <a:ext cx="1244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/>
              <a:t>MB</a:t>
            </a:r>
            <a:endParaRPr sz="2000" b="1"/>
          </a:p>
        </p:txBody>
      </p:sp>
      <p:sp>
        <p:nvSpPr>
          <p:cNvPr id="26" name="Google Shape;126;p15">
            <a:extLst>
              <a:ext uri="{FF2B5EF4-FFF2-40B4-BE49-F238E27FC236}">
                <a16:creationId xmlns:a16="http://schemas.microsoft.com/office/drawing/2014/main" id="{02E0B938-5751-83AF-60BE-0C09288CCC4F}"/>
              </a:ext>
            </a:extLst>
          </p:cNvPr>
          <p:cNvSpPr txBox="1"/>
          <p:nvPr/>
        </p:nvSpPr>
        <p:spPr>
          <a:xfrm>
            <a:off x="4583013" y="2992578"/>
            <a:ext cx="1244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/>
              <a:t>MYL2</a:t>
            </a:r>
            <a:endParaRPr sz="2000" b="1"/>
          </a:p>
        </p:txBody>
      </p:sp>
      <p:sp>
        <p:nvSpPr>
          <p:cNvPr id="27" name="Google Shape;127;p15">
            <a:extLst>
              <a:ext uri="{FF2B5EF4-FFF2-40B4-BE49-F238E27FC236}">
                <a16:creationId xmlns:a16="http://schemas.microsoft.com/office/drawing/2014/main" id="{37E7ECD5-993E-2D6B-1556-242390E19B24}"/>
              </a:ext>
            </a:extLst>
          </p:cNvPr>
          <p:cNvSpPr txBox="1"/>
          <p:nvPr/>
        </p:nvSpPr>
        <p:spPr>
          <a:xfrm>
            <a:off x="6759979" y="2992577"/>
            <a:ext cx="1244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/>
              <a:t>PLN</a:t>
            </a:r>
            <a:endParaRPr sz="2000" b="1"/>
          </a:p>
        </p:txBody>
      </p:sp>
      <p:sp>
        <p:nvSpPr>
          <p:cNvPr id="28" name="Google Shape;128;p15">
            <a:extLst>
              <a:ext uri="{FF2B5EF4-FFF2-40B4-BE49-F238E27FC236}">
                <a16:creationId xmlns:a16="http://schemas.microsoft.com/office/drawing/2014/main" id="{E01249F2-D3E6-C972-B9F1-D98080E9640F}"/>
              </a:ext>
            </a:extLst>
          </p:cNvPr>
          <p:cNvSpPr txBox="1"/>
          <p:nvPr/>
        </p:nvSpPr>
        <p:spPr>
          <a:xfrm>
            <a:off x="8688646" y="2992578"/>
            <a:ext cx="165206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b="1"/>
              <a:t>S100A1</a:t>
            </a:r>
            <a:endParaRPr sz="2000" b="1"/>
          </a:p>
        </p:txBody>
      </p:sp>
      <p:sp>
        <p:nvSpPr>
          <p:cNvPr id="29" name="Google Shape;123;p15">
            <a:extLst>
              <a:ext uri="{FF2B5EF4-FFF2-40B4-BE49-F238E27FC236}">
                <a16:creationId xmlns:a16="http://schemas.microsoft.com/office/drawing/2014/main" id="{6801339B-593D-AD12-20E1-403DACA3CED6}"/>
              </a:ext>
            </a:extLst>
          </p:cNvPr>
          <p:cNvSpPr txBox="1"/>
          <p:nvPr/>
        </p:nvSpPr>
        <p:spPr>
          <a:xfrm>
            <a:off x="5061107" y="5532067"/>
            <a:ext cx="6938112" cy="137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Genes related to energy metabolism and muscle contraction are highly expressed in the LV due to its stronger contractile force and higher </a:t>
            </a:r>
          </a:p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oxygen demand than the RV</a:t>
            </a:r>
            <a:endParaRPr sz="1467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 b="1" dirty="0">
              <a:solidFill>
                <a:schemeClr val="dk1"/>
              </a:solidFill>
            </a:endParaRPr>
          </a:p>
          <a:p>
            <a:endParaRPr sz="1467" b="1" dirty="0">
              <a:solidFill>
                <a:schemeClr val="dk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9D3516-F945-11D0-DBB9-9E4F1CC43DAA}"/>
              </a:ext>
            </a:extLst>
          </p:cNvPr>
          <p:cNvSpPr txBox="1"/>
          <p:nvPr/>
        </p:nvSpPr>
        <p:spPr>
          <a:xfrm>
            <a:off x="675975" y="5493401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z-score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28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CCF4-7227-402B-D2B5-507F63FD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5F1C51-6D6B-6D97-3CDD-FA34987CD13B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237D0E03-5B5B-CF61-8FF0-FD0AAFF7E5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4876D-C7C6-C8B5-AFD0-70121BB3893E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3D0452-2AF7-E9EF-828E-36BAC67FAF7B}"/>
              </a:ext>
            </a:extLst>
          </p:cNvPr>
          <p:cNvGrpSpPr/>
          <p:nvPr/>
        </p:nvGrpSpPr>
        <p:grpSpPr>
          <a:xfrm>
            <a:off x="238318" y="1470039"/>
            <a:ext cx="2841232" cy="3917922"/>
            <a:chOff x="429434" y="633501"/>
            <a:chExt cx="3664865" cy="4709543"/>
          </a:xfrm>
        </p:grpSpPr>
        <p:pic>
          <p:nvPicPr>
            <p:cNvPr id="5" name="Google Shape;134;p16">
              <a:extLst>
                <a:ext uri="{FF2B5EF4-FFF2-40B4-BE49-F238E27FC236}">
                  <a16:creationId xmlns:a16="http://schemas.microsoft.com/office/drawing/2014/main" id="{1182C1C3-FBA8-8496-5DCE-38DEEBDABC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137" b="11040"/>
            <a:stretch/>
          </p:blipFill>
          <p:spPr>
            <a:xfrm>
              <a:off x="429434" y="633501"/>
              <a:ext cx="3664865" cy="470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35;p16">
              <a:extLst>
                <a:ext uri="{FF2B5EF4-FFF2-40B4-BE49-F238E27FC236}">
                  <a16:creationId xmlns:a16="http://schemas.microsoft.com/office/drawing/2014/main" id="{96BB2EF1-16E6-C81A-D36F-9699A217E2A7}"/>
                </a:ext>
              </a:extLst>
            </p:cNvPr>
            <p:cNvSpPr/>
            <p:nvPr/>
          </p:nvSpPr>
          <p:spPr>
            <a:xfrm flipH="1">
              <a:off x="3193333" y="1672772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" name="Google Shape;137;p16">
              <a:extLst>
                <a:ext uri="{FF2B5EF4-FFF2-40B4-BE49-F238E27FC236}">
                  <a16:creationId xmlns:a16="http://schemas.microsoft.com/office/drawing/2014/main" id="{170E1714-208D-8A69-E777-C68F42F783BA}"/>
                </a:ext>
              </a:extLst>
            </p:cNvPr>
            <p:cNvSpPr/>
            <p:nvPr/>
          </p:nvSpPr>
          <p:spPr>
            <a:xfrm flipH="1">
              <a:off x="3183657" y="991876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" name="Google Shape;139;p16">
              <a:extLst>
                <a:ext uri="{FF2B5EF4-FFF2-40B4-BE49-F238E27FC236}">
                  <a16:creationId xmlns:a16="http://schemas.microsoft.com/office/drawing/2014/main" id="{3F4E99FF-1BB0-5455-8C6E-8359D7C946EA}"/>
                </a:ext>
              </a:extLst>
            </p:cNvPr>
            <p:cNvSpPr/>
            <p:nvPr/>
          </p:nvSpPr>
          <p:spPr>
            <a:xfrm flipH="1">
              <a:off x="3302191" y="121799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1" name="Google Shape;140;p16">
              <a:extLst>
                <a:ext uri="{FF2B5EF4-FFF2-40B4-BE49-F238E27FC236}">
                  <a16:creationId xmlns:a16="http://schemas.microsoft.com/office/drawing/2014/main" id="{F8FD1251-FAC7-FD7B-CFCD-3E03AA77C33F}"/>
                </a:ext>
              </a:extLst>
            </p:cNvPr>
            <p:cNvSpPr/>
            <p:nvPr/>
          </p:nvSpPr>
          <p:spPr>
            <a:xfrm flipH="1">
              <a:off x="3014324" y="215658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2" name="Google Shape;141;p16">
              <a:extLst>
                <a:ext uri="{FF2B5EF4-FFF2-40B4-BE49-F238E27FC236}">
                  <a16:creationId xmlns:a16="http://schemas.microsoft.com/office/drawing/2014/main" id="{D6B69141-E171-72D5-BF99-EE796B77F0FE}"/>
                </a:ext>
              </a:extLst>
            </p:cNvPr>
            <p:cNvSpPr/>
            <p:nvPr/>
          </p:nvSpPr>
          <p:spPr>
            <a:xfrm flipH="1">
              <a:off x="3217524" y="2383972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3" name="Google Shape;142;p16">
              <a:extLst>
                <a:ext uri="{FF2B5EF4-FFF2-40B4-BE49-F238E27FC236}">
                  <a16:creationId xmlns:a16="http://schemas.microsoft.com/office/drawing/2014/main" id="{70C4D3D8-D56C-18E0-7912-842118D15A8C}"/>
                </a:ext>
              </a:extLst>
            </p:cNvPr>
            <p:cNvSpPr/>
            <p:nvPr/>
          </p:nvSpPr>
          <p:spPr>
            <a:xfrm flipH="1">
              <a:off x="3193333" y="261136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4" name="Google Shape;143;p16">
              <a:extLst>
                <a:ext uri="{FF2B5EF4-FFF2-40B4-BE49-F238E27FC236}">
                  <a16:creationId xmlns:a16="http://schemas.microsoft.com/office/drawing/2014/main" id="{6CF75342-D11A-E126-BA38-04C169F6B1CD}"/>
                </a:ext>
              </a:extLst>
            </p:cNvPr>
            <p:cNvSpPr/>
            <p:nvPr/>
          </p:nvSpPr>
          <p:spPr>
            <a:xfrm flipH="1">
              <a:off x="2912724" y="2850848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5" name="Google Shape;144;p16">
              <a:extLst>
                <a:ext uri="{FF2B5EF4-FFF2-40B4-BE49-F238E27FC236}">
                  <a16:creationId xmlns:a16="http://schemas.microsoft.com/office/drawing/2014/main" id="{3617DDB0-4C39-E60F-EA35-3ECB6EFBD3B8}"/>
                </a:ext>
              </a:extLst>
            </p:cNvPr>
            <p:cNvSpPr/>
            <p:nvPr/>
          </p:nvSpPr>
          <p:spPr>
            <a:xfrm flipH="1">
              <a:off x="3181239" y="3066143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6" name="Google Shape;145;p16">
              <a:extLst>
                <a:ext uri="{FF2B5EF4-FFF2-40B4-BE49-F238E27FC236}">
                  <a16:creationId xmlns:a16="http://schemas.microsoft.com/office/drawing/2014/main" id="{4304C6F3-0675-1312-A300-7A0FD158F678}"/>
                </a:ext>
              </a:extLst>
            </p:cNvPr>
            <p:cNvSpPr/>
            <p:nvPr/>
          </p:nvSpPr>
          <p:spPr>
            <a:xfrm flipH="1">
              <a:off x="3108667" y="3305628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7" name="Google Shape;146;p16">
              <a:extLst>
                <a:ext uri="{FF2B5EF4-FFF2-40B4-BE49-F238E27FC236}">
                  <a16:creationId xmlns:a16="http://schemas.microsoft.com/office/drawing/2014/main" id="{5E0694FE-9F61-E7B9-2C05-9FCA7D6A0B77}"/>
                </a:ext>
              </a:extLst>
            </p:cNvPr>
            <p:cNvSpPr/>
            <p:nvPr/>
          </p:nvSpPr>
          <p:spPr>
            <a:xfrm flipH="1">
              <a:off x="3401372" y="3533019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8" name="Google Shape;147;p16">
              <a:extLst>
                <a:ext uri="{FF2B5EF4-FFF2-40B4-BE49-F238E27FC236}">
                  <a16:creationId xmlns:a16="http://schemas.microsoft.com/office/drawing/2014/main" id="{B5FF89BE-83D4-9656-697C-EAA7901E72D4}"/>
                </a:ext>
              </a:extLst>
            </p:cNvPr>
            <p:cNvSpPr/>
            <p:nvPr/>
          </p:nvSpPr>
          <p:spPr>
            <a:xfrm flipH="1">
              <a:off x="3527161" y="4220028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9" name="Google Shape;148;p16">
              <a:extLst>
                <a:ext uri="{FF2B5EF4-FFF2-40B4-BE49-F238E27FC236}">
                  <a16:creationId xmlns:a16="http://schemas.microsoft.com/office/drawing/2014/main" id="{6CED97E0-834B-7C91-F40F-31DDCEEDF595}"/>
                </a:ext>
              </a:extLst>
            </p:cNvPr>
            <p:cNvSpPr/>
            <p:nvPr/>
          </p:nvSpPr>
          <p:spPr>
            <a:xfrm flipH="1">
              <a:off x="3323961" y="5146524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20" name="Google Shape;167;p16">
            <a:extLst>
              <a:ext uri="{FF2B5EF4-FFF2-40B4-BE49-F238E27FC236}">
                <a16:creationId xmlns:a16="http://schemas.microsoft.com/office/drawing/2014/main" id="{7DCD081B-3785-B5B6-874B-85115FED203A}"/>
              </a:ext>
            </a:extLst>
          </p:cNvPr>
          <p:cNvSpPr txBox="1"/>
          <p:nvPr/>
        </p:nvSpPr>
        <p:spPr>
          <a:xfrm>
            <a:off x="238318" y="974377"/>
            <a:ext cx="387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000" b="1" dirty="0">
                <a:solidFill>
                  <a:schemeClr val="dk2"/>
                </a:solidFill>
              </a:rPr>
              <a:t>Myo RV/LV UP </a:t>
            </a:r>
            <a:endParaRPr sz="2000" b="1" dirty="0">
              <a:solidFill>
                <a:schemeClr val="dk2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2E34EB-14C5-076C-0C8B-7D0C3699EEB3}"/>
              </a:ext>
            </a:extLst>
          </p:cNvPr>
          <p:cNvGrpSpPr/>
          <p:nvPr/>
        </p:nvGrpSpPr>
        <p:grpSpPr>
          <a:xfrm>
            <a:off x="3957599" y="1016523"/>
            <a:ext cx="7565534" cy="4563009"/>
            <a:chOff x="4194666" y="169035"/>
            <a:chExt cx="7775418" cy="5524408"/>
          </a:xfrm>
        </p:grpSpPr>
        <p:pic>
          <p:nvPicPr>
            <p:cNvPr id="21" name="Google Shape;136;p16">
              <a:extLst>
                <a:ext uri="{FF2B5EF4-FFF2-40B4-BE49-F238E27FC236}">
                  <a16:creationId xmlns:a16="http://schemas.microsoft.com/office/drawing/2014/main" id="{C631E306-2E5A-4812-13E2-051E1037F45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363" b="66373"/>
            <a:stretch/>
          </p:blipFill>
          <p:spPr>
            <a:xfrm>
              <a:off x="4213351" y="501067"/>
              <a:ext cx="7756733" cy="16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52;p16">
              <a:extLst>
                <a:ext uri="{FF2B5EF4-FFF2-40B4-BE49-F238E27FC236}">
                  <a16:creationId xmlns:a16="http://schemas.microsoft.com/office/drawing/2014/main" id="{D835A55B-DCC4-5044-F311-A23F402E431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5883" b="32853"/>
            <a:stretch/>
          </p:blipFill>
          <p:spPr>
            <a:xfrm>
              <a:off x="4199595" y="2294389"/>
              <a:ext cx="7756733" cy="16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53;p16">
              <a:extLst>
                <a:ext uri="{FF2B5EF4-FFF2-40B4-BE49-F238E27FC236}">
                  <a16:creationId xmlns:a16="http://schemas.microsoft.com/office/drawing/2014/main" id="{EE89B01F-C65C-09A3-F245-F07EF85576D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69679"/>
            <a:stretch/>
          </p:blipFill>
          <p:spPr>
            <a:xfrm>
              <a:off x="4194666" y="4109510"/>
              <a:ext cx="7756733" cy="15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54;p16">
              <a:extLst>
                <a:ext uri="{FF2B5EF4-FFF2-40B4-BE49-F238E27FC236}">
                  <a16:creationId xmlns:a16="http://schemas.microsoft.com/office/drawing/2014/main" id="{4055E703-D431-D0F3-3CB9-CBB91E974B82}"/>
                </a:ext>
              </a:extLst>
            </p:cNvPr>
            <p:cNvSpPr txBox="1"/>
            <p:nvPr/>
          </p:nvSpPr>
          <p:spPr>
            <a:xfrm>
              <a:off x="4685217" y="169035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OBSCN</a:t>
              </a:r>
              <a:endParaRPr sz="2400" b="1"/>
            </a:p>
          </p:txBody>
        </p:sp>
        <p:sp>
          <p:nvSpPr>
            <p:cNvPr id="25" name="Google Shape;155;p16">
              <a:extLst>
                <a:ext uri="{FF2B5EF4-FFF2-40B4-BE49-F238E27FC236}">
                  <a16:creationId xmlns:a16="http://schemas.microsoft.com/office/drawing/2014/main" id="{7A1D4F8B-1FC0-9669-0C10-380A46E57E5E}"/>
                </a:ext>
              </a:extLst>
            </p:cNvPr>
            <p:cNvSpPr txBox="1"/>
            <p:nvPr/>
          </p:nvSpPr>
          <p:spPr>
            <a:xfrm>
              <a:off x="6598951" y="169035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MYBPC3</a:t>
              </a:r>
              <a:endParaRPr sz="2400" b="1"/>
            </a:p>
          </p:txBody>
        </p:sp>
        <p:sp>
          <p:nvSpPr>
            <p:cNvPr id="26" name="Google Shape;156;p16">
              <a:extLst>
                <a:ext uri="{FF2B5EF4-FFF2-40B4-BE49-F238E27FC236}">
                  <a16:creationId xmlns:a16="http://schemas.microsoft.com/office/drawing/2014/main" id="{0C4B2A51-2049-930F-5530-1F07A01DDB3B}"/>
                </a:ext>
              </a:extLst>
            </p:cNvPr>
            <p:cNvSpPr txBox="1"/>
            <p:nvPr/>
          </p:nvSpPr>
          <p:spPr>
            <a:xfrm>
              <a:off x="8616276" y="169035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MYH7B</a:t>
              </a:r>
              <a:endParaRPr sz="2400" b="1"/>
            </a:p>
          </p:txBody>
        </p:sp>
        <p:sp>
          <p:nvSpPr>
            <p:cNvPr id="27" name="Google Shape;157;p16">
              <a:extLst>
                <a:ext uri="{FF2B5EF4-FFF2-40B4-BE49-F238E27FC236}">
                  <a16:creationId xmlns:a16="http://schemas.microsoft.com/office/drawing/2014/main" id="{7EE94718-BC37-5663-4C94-ACA6A067CB7B}"/>
                </a:ext>
              </a:extLst>
            </p:cNvPr>
            <p:cNvSpPr txBox="1"/>
            <p:nvPr/>
          </p:nvSpPr>
          <p:spPr>
            <a:xfrm>
              <a:off x="10691597" y="169035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LDB3</a:t>
              </a:r>
              <a:endParaRPr sz="2400" b="1"/>
            </a:p>
          </p:txBody>
        </p:sp>
        <p:sp>
          <p:nvSpPr>
            <p:cNvPr id="28" name="Google Shape;158;p16">
              <a:extLst>
                <a:ext uri="{FF2B5EF4-FFF2-40B4-BE49-F238E27FC236}">
                  <a16:creationId xmlns:a16="http://schemas.microsoft.com/office/drawing/2014/main" id="{3ACCE37E-E874-4A27-EBEB-62C90F1667DE}"/>
                </a:ext>
              </a:extLst>
            </p:cNvPr>
            <p:cNvSpPr txBox="1"/>
            <p:nvPr/>
          </p:nvSpPr>
          <p:spPr>
            <a:xfrm>
              <a:off x="4685217" y="1972304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SLC4A3</a:t>
              </a:r>
              <a:endParaRPr sz="2400" b="1"/>
            </a:p>
          </p:txBody>
        </p:sp>
        <p:sp>
          <p:nvSpPr>
            <p:cNvPr id="29" name="Google Shape;159;p16">
              <a:extLst>
                <a:ext uri="{FF2B5EF4-FFF2-40B4-BE49-F238E27FC236}">
                  <a16:creationId xmlns:a16="http://schemas.microsoft.com/office/drawing/2014/main" id="{908C41AF-97C4-990A-7B7A-16B85FF558D4}"/>
                </a:ext>
              </a:extLst>
            </p:cNvPr>
            <p:cNvSpPr txBox="1"/>
            <p:nvPr/>
          </p:nvSpPr>
          <p:spPr>
            <a:xfrm>
              <a:off x="6621651" y="1972304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MYOM2</a:t>
              </a:r>
              <a:endParaRPr sz="2400" b="1"/>
            </a:p>
          </p:txBody>
        </p:sp>
        <p:sp>
          <p:nvSpPr>
            <p:cNvPr id="30" name="Google Shape;160;p16">
              <a:extLst>
                <a:ext uri="{FF2B5EF4-FFF2-40B4-BE49-F238E27FC236}">
                  <a16:creationId xmlns:a16="http://schemas.microsoft.com/office/drawing/2014/main" id="{EEB5326B-A476-032C-F406-CC5714FF07E9}"/>
                </a:ext>
              </a:extLst>
            </p:cNvPr>
            <p:cNvSpPr txBox="1"/>
            <p:nvPr/>
          </p:nvSpPr>
          <p:spPr>
            <a:xfrm>
              <a:off x="10594125" y="1972304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PERM1</a:t>
              </a:r>
              <a:endParaRPr sz="2400" b="1"/>
            </a:p>
          </p:txBody>
        </p:sp>
        <p:sp>
          <p:nvSpPr>
            <p:cNvPr id="31" name="Google Shape;161;p16">
              <a:extLst>
                <a:ext uri="{FF2B5EF4-FFF2-40B4-BE49-F238E27FC236}">
                  <a16:creationId xmlns:a16="http://schemas.microsoft.com/office/drawing/2014/main" id="{D4BC4D64-24BC-CBB4-D5D1-C3B930BD5515}"/>
                </a:ext>
              </a:extLst>
            </p:cNvPr>
            <p:cNvSpPr txBox="1"/>
            <p:nvPr/>
          </p:nvSpPr>
          <p:spPr>
            <a:xfrm>
              <a:off x="8753244" y="1972304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TTN</a:t>
              </a:r>
              <a:endParaRPr sz="2400" b="1"/>
            </a:p>
          </p:txBody>
        </p:sp>
        <p:sp>
          <p:nvSpPr>
            <p:cNvPr id="32" name="Google Shape;162;p16">
              <a:extLst>
                <a:ext uri="{FF2B5EF4-FFF2-40B4-BE49-F238E27FC236}">
                  <a16:creationId xmlns:a16="http://schemas.microsoft.com/office/drawing/2014/main" id="{E26221E5-4178-922C-D9BD-A4DB59BD5948}"/>
                </a:ext>
              </a:extLst>
            </p:cNvPr>
            <p:cNvSpPr txBox="1"/>
            <p:nvPr/>
          </p:nvSpPr>
          <p:spPr>
            <a:xfrm>
              <a:off x="8486305" y="3764551"/>
              <a:ext cx="11812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AC136616</a:t>
              </a:r>
              <a:endParaRPr sz="2400" b="1"/>
            </a:p>
          </p:txBody>
        </p:sp>
        <p:sp>
          <p:nvSpPr>
            <p:cNvPr id="33" name="Google Shape;163;p16">
              <a:extLst>
                <a:ext uri="{FF2B5EF4-FFF2-40B4-BE49-F238E27FC236}">
                  <a16:creationId xmlns:a16="http://schemas.microsoft.com/office/drawing/2014/main" id="{CB76804A-CA0A-3E4F-2F4C-EF83715AAF78}"/>
                </a:ext>
              </a:extLst>
            </p:cNvPr>
            <p:cNvSpPr txBox="1"/>
            <p:nvPr/>
          </p:nvSpPr>
          <p:spPr>
            <a:xfrm>
              <a:off x="6621664" y="3752110"/>
              <a:ext cx="112987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dk1"/>
                  </a:solidFill>
                </a:rPr>
                <a:t>MIR1-HG</a:t>
              </a:r>
              <a:endParaRPr sz="2400" b="1" dirty="0"/>
            </a:p>
          </p:txBody>
        </p:sp>
        <p:sp>
          <p:nvSpPr>
            <p:cNvPr id="34" name="Google Shape;164;p16">
              <a:extLst>
                <a:ext uri="{FF2B5EF4-FFF2-40B4-BE49-F238E27FC236}">
                  <a16:creationId xmlns:a16="http://schemas.microsoft.com/office/drawing/2014/main" id="{D6941E27-F209-7400-16B9-A68B8B2CC82F}"/>
                </a:ext>
              </a:extLst>
            </p:cNvPr>
            <p:cNvSpPr txBox="1"/>
            <p:nvPr/>
          </p:nvSpPr>
          <p:spPr>
            <a:xfrm>
              <a:off x="4751559" y="3764561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TNNT1</a:t>
              </a:r>
              <a:endParaRPr sz="2400" b="1"/>
            </a:p>
          </p:txBody>
        </p:sp>
        <p:sp>
          <p:nvSpPr>
            <p:cNvPr id="35" name="Google Shape;165;p16">
              <a:extLst>
                <a:ext uri="{FF2B5EF4-FFF2-40B4-BE49-F238E27FC236}">
                  <a16:creationId xmlns:a16="http://schemas.microsoft.com/office/drawing/2014/main" id="{80B34E81-A72A-4A18-395F-E9C0A84FF084}"/>
                </a:ext>
              </a:extLst>
            </p:cNvPr>
            <p:cNvSpPr txBox="1"/>
            <p:nvPr/>
          </p:nvSpPr>
          <p:spPr>
            <a:xfrm>
              <a:off x="10536195" y="3764561"/>
              <a:ext cx="10016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dk1"/>
                  </a:solidFill>
                </a:rPr>
                <a:t>SLC27A1</a:t>
              </a:r>
              <a:endParaRPr sz="2400" b="1"/>
            </a:p>
          </p:txBody>
        </p:sp>
      </p:grpSp>
      <p:sp>
        <p:nvSpPr>
          <p:cNvPr id="37" name="Google Shape;138;p16">
            <a:extLst>
              <a:ext uri="{FF2B5EF4-FFF2-40B4-BE49-F238E27FC236}">
                <a16:creationId xmlns:a16="http://schemas.microsoft.com/office/drawing/2014/main" id="{70679A61-97F6-772D-1468-54E718D84F5F}"/>
              </a:ext>
            </a:extLst>
          </p:cNvPr>
          <p:cNvSpPr/>
          <p:nvPr/>
        </p:nvSpPr>
        <p:spPr>
          <a:xfrm flipH="1">
            <a:off x="590429" y="6353019"/>
            <a:ext cx="160800" cy="1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8" name="Google Shape;149;p16">
            <a:extLst>
              <a:ext uri="{FF2B5EF4-FFF2-40B4-BE49-F238E27FC236}">
                <a16:creationId xmlns:a16="http://schemas.microsoft.com/office/drawing/2014/main" id="{BCFD6556-EBF3-920D-BC3F-57EFC53EAB99}"/>
              </a:ext>
            </a:extLst>
          </p:cNvPr>
          <p:cNvSpPr/>
          <p:nvPr/>
        </p:nvSpPr>
        <p:spPr>
          <a:xfrm flipH="1">
            <a:off x="590420" y="5997587"/>
            <a:ext cx="160800" cy="160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9" name="Google Shape;150;p16">
            <a:extLst>
              <a:ext uri="{FF2B5EF4-FFF2-40B4-BE49-F238E27FC236}">
                <a16:creationId xmlns:a16="http://schemas.microsoft.com/office/drawing/2014/main" id="{F3893800-E154-A56C-8CBF-F7C8AF1830F3}"/>
              </a:ext>
            </a:extLst>
          </p:cNvPr>
          <p:cNvSpPr txBox="1"/>
          <p:nvPr/>
        </p:nvSpPr>
        <p:spPr>
          <a:xfrm>
            <a:off x="766858" y="5822557"/>
            <a:ext cx="33972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b="1">
                <a:solidFill>
                  <a:schemeClr val="dk1"/>
                </a:solidFill>
              </a:rPr>
              <a:t>Muscle organization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0" name="Google Shape;166;p16">
            <a:extLst>
              <a:ext uri="{FF2B5EF4-FFF2-40B4-BE49-F238E27FC236}">
                <a16:creationId xmlns:a16="http://schemas.microsoft.com/office/drawing/2014/main" id="{00810DAE-8737-E84C-1BE3-85BF93C176B0}"/>
              </a:ext>
            </a:extLst>
          </p:cNvPr>
          <p:cNvSpPr txBox="1"/>
          <p:nvPr/>
        </p:nvSpPr>
        <p:spPr>
          <a:xfrm>
            <a:off x="766853" y="6155291"/>
            <a:ext cx="400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b="1" dirty="0">
                <a:solidFill>
                  <a:schemeClr val="dk1"/>
                </a:solidFill>
              </a:rPr>
              <a:t>Cell type specific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41" name="Google Shape;151;p16">
            <a:extLst>
              <a:ext uri="{FF2B5EF4-FFF2-40B4-BE49-F238E27FC236}">
                <a16:creationId xmlns:a16="http://schemas.microsoft.com/office/drawing/2014/main" id="{B6017641-283F-8F73-BE10-7BD1EAAD0C1A}"/>
              </a:ext>
            </a:extLst>
          </p:cNvPr>
          <p:cNvSpPr txBox="1"/>
          <p:nvPr/>
        </p:nvSpPr>
        <p:spPr>
          <a:xfrm>
            <a:off x="4434908" y="5778394"/>
            <a:ext cx="6808306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Structural stability is important because the RV has a lower contractile force than the LV and must constantly regulate blood flow.</a:t>
            </a:r>
            <a:endParaRPr sz="1467" b="1" dirty="0">
              <a:solidFill>
                <a:schemeClr val="dk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794C76-32CC-B9FD-E2D0-27D71432B05E}"/>
              </a:ext>
            </a:extLst>
          </p:cNvPr>
          <p:cNvSpPr txBox="1"/>
          <p:nvPr/>
        </p:nvSpPr>
        <p:spPr>
          <a:xfrm>
            <a:off x="641100" y="5346273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z-score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43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939EA-1297-6F04-EABB-8EA52348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2BD197-70DA-8E31-F23A-C905AA8FDD86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0CD477B2-ABF8-F8EA-2AB9-F04EA19B86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9EFD39-7550-EAF1-5264-01AE4BD8E729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BB5BBE-6BC0-7E1D-3A0D-1A67EFFC6EDF}"/>
              </a:ext>
            </a:extLst>
          </p:cNvPr>
          <p:cNvGrpSpPr/>
          <p:nvPr/>
        </p:nvGrpSpPr>
        <p:grpSpPr>
          <a:xfrm>
            <a:off x="238318" y="1470039"/>
            <a:ext cx="2841232" cy="3917922"/>
            <a:chOff x="429434" y="633501"/>
            <a:chExt cx="3664865" cy="4709543"/>
          </a:xfrm>
        </p:grpSpPr>
        <p:pic>
          <p:nvPicPr>
            <p:cNvPr id="5" name="Google Shape;134;p16">
              <a:extLst>
                <a:ext uri="{FF2B5EF4-FFF2-40B4-BE49-F238E27FC236}">
                  <a16:creationId xmlns:a16="http://schemas.microsoft.com/office/drawing/2014/main" id="{BEF9D4D3-5A77-636D-434E-611C0A9C7E0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137" b="11040"/>
            <a:stretch/>
          </p:blipFill>
          <p:spPr>
            <a:xfrm>
              <a:off x="429434" y="633501"/>
              <a:ext cx="3664865" cy="470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35;p16">
              <a:extLst>
                <a:ext uri="{FF2B5EF4-FFF2-40B4-BE49-F238E27FC236}">
                  <a16:creationId xmlns:a16="http://schemas.microsoft.com/office/drawing/2014/main" id="{7A687B8E-5C18-8AFA-D5FB-F5B45B70B845}"/>
                </a:ext>
              </a:extLst>
            </p:cNvPr>
            <p:cNvSpPr/>
            <p:nvPr/>
          </p:nvSpPr>
          <p:spPr>
            <a:xfrm flipH="1">
              <a:off x="3193333" y="1672772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9" name="Google Shape;137;p16">
              <a:extLst>
                <a:ext uri="{FF2B5EF4-FFF2-40B4-BE49-F238E27FC236}">
                  <a16:creationId xmlns:a16="http://schemas.microsoft.com/office/drawing/2014/main" id="{2C45C5A0-A60E-85CD-99D8-32E0387C0A94}"/>
                </a:ext>
              </a:extLst>
            </p:cNvPr>
            <p:cNvSpPr/>
            <p:nvPr/>
          </p:nvSpPr>
          <p:spPr>
            <a:xfrm flipH="1">
              <a:off x="3183657" y="991876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0" name="Google Shape;139;p16">
              <a:extLst>
                <a:ext uri="{FF2B5EF4-FFF2-40B4-BE49-F238E27FC236}">
                  <a16:creationId xmlns:a16="http://schemas.microsoft.com/office/drawing/2014/main" id="{D0A6AA42-22F1-9E6F-5871-3D4D75B9E5E1}"/>
                </a:ext>
              </a:extLst>
            </p:cNvPr>
            <p:cNvSpPr/>
            <p:nvPr/>
          </p:nvSpPr>
          <p:spPr>
            <a:xfrm flipH="1">
              <a:off x="3302191" y="121799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1" name="Google Shape;140;p16">
              <a:extLst>
                <a:ext uri="{FF2B5EF4-FFF2-40B4-BE49-F238E27FC236}">
                  <a16:creationId xmlns:a16="http://schemas.microsoft.com/office/drawing/2014/main" id="{A9DE7BA8-9984-78E8-992B-84C8D0503603}"/>
                </a:ext>
              </a:extLst>
            </p:cNvPr>
            <p:cNvSpPr/>
            <p:nvPr/>
          </p:nvSpPr>
          <p:spPr>
            <a:xfrm flipH="1">
              <a:off x="3014324" y="215658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2" name="Google Shape;141;p16">
              <a:extLst>
                <a:ext uri="{FF2B5EF4-FFF2-40B4-BE49-F238E27FC236}">
                  <a16:creationId xmlns:a16="http://schemas.microsoft.com/office/drawing/2014/main" id="{A464B6B7-EC87-C56E-297F-64DCA08DAA09}"/>
                </a:ext>
              </a:extLst>
            </p:cNvPr>
            <p:cNvSpPr/>
            <p:nvPr/>
          </p:nvSpPr>
          <p:spPr>
            <a:xfrm flipH="1">
              <a:off x="3217524" y="2383972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3" name="Google Shape;142;p16">
              <a:extLst>
                <a:ext uri="{FF2B5EF4-FFF2-40B4-BE49-F238E27FC236}">
                  <a16:creationId xmlns:a16="http://schemas.microsoft.com/office/drawing/2014/main" id="{A9963258-D974-2517-7C31-CFD5F4C9BF71}"/>
                </a:ext>
              </a:extLst>
            </p:cNvPr>
            <p:cNvSpPr/>
            <p:nvPr/>
          </p:nvSpPr>
          <p:spPr>
            <a:xfrm flipH="1">
              <a:off x="3193333" y="2611361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4" name="Google Shape;143;p16">
              <a:extLst>
                <a:ext uri="{FF2B5EF4-FFF2-40B4-BE49-F238E27FC236}">
                  <a16:creationId xmlns:a16="http://schemas.microsoft.com/office/drawing/2014/main" id="{0B678676-221D-9514-467F-72FDA05AB9D2}"/>
                </a:ext>
              </a:extLst>
            </p:cNvPr>
            <p:cNvSpPr/>
            <p:nvPr/>
          </p:nvSpPr>
          <p:spPr>
            <a:xfrm flipH="1">
              <a:off x="2912724" y="2850848"/>
              <a:ext cx="160800" cy="1608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5" name="Google Shape;144;p16">
              <a:extLst>
                <a:ext uri="{FF2B5EF4-FFF2-40B4-BE49-F238E27FC236}">
                  <a16:creationId xmlns:a16="http://schemas.microsoft.com/office/drawing/2014/main" id="{7387F637-7D6D-71F4-5D4B-0B4550E42595}"/>
                </a:ext>
              </a:extLst>
            </p:cNvPr>
            <p:cNvSpPr/>
            <p:nvPr/>
          </p:nvSpPr>
          <p:spPr>
            <a:xfrm flipH="1">
              <a:off x="3181239" y="3066143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6" name="Google Shape;145;p16">
              <a:extLst>
                <a:ext uri="{FF2B5EF4-FFF2-40B4-BE49-F238E27FC236}">
                  <a16:creationId xmlns:a16="http://schemas.microsoft.com/office/drawing/2014/main" id="{E6A84806-BB37-9B57-5514-60807AE0A3BC}"/>
                </a:ext>
              </a:extLst>
            </p:cNvPr>
            <p:cNvSpPr/>
            <p:nvPr/>
          </p:nvSpPr>
          <p:spPr>
            <a:xfrm flipH="1">
              <a:off x="3108667" y="3305628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7" name="Google Shape;146;p16">
              <a:extLst>
                <a:ext uri="{FF2B5EF4-FFF2-40B4-BE49-F238E27FC236}">
                  <a16:creationId xmlns:a16="http://schemas.microsoft.com/office/drawing/2014/main" id="{FFBD7C66-A33B-321A-DE1D-385B178E96D4}"/>
                </a:ext>
              </a:extLst>
            </p:cNvPr>
            <p:cNvSpPr/>
            <p:nvPr/>
          </p:nvSpPr>
          <p:spPr>
            <a:xfrm flipH="1">
              <a:off x="3401372" y="3533019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8" name="Google Shape;147;p16">
              <a:extLst>
                <a:ext uri="{FF2B5EF4-FFF2-40B4-BE49-F238E27FC236}">
                  <a16:creationId xmlns:a16="http://schemas.microsoft.com/office/drawing/2014/main" id="{3C483555-FCD8-EA9E-71FB-7C835E9D3100}"/>
                </a:ext>
              </a:extLst>
            </p:cNvPr>
            <p:cNvSpPr/>
            <p:nvPr/>
          </p:nvSpPr>
          <p:spPr>
            <a:xfrm flipH="1">
              <a:off x="3527161" y="4220028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19" name="Google Shape;148;p16">
              <a:extLst>
                <a:ext uri="{FF2B5EF4-FFF2-40B4-BE49-F238E27FC236}">
                  <a16:creationId xmlns:a16="http://schemas.microsoft.com/office/drawing/2014/main" id="{0E4D6E86-F216-4796-3354-0E594E36C2AD}"/>
                </a:ext>
              </a:extLst>
            </p:cNvPr>
            <p:cNvSpPr/>
            <p:nvPr/>
          </p:nvSpPr>
          <p:spPr>
            <a:xfrm flipH="1">
              <a:off x="3323961" y="5146524"/>
              <a:ext cx="160800" cy="160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20" name="Google Shape;167;p16">
            <a:extLst>
              <a:ext uri="{FF2B5EF4-FFF2-40B4-BE49-F238E27FC236}">
                <a16:creationId xmlns:a16="http://schemas.microsoft.com/office/drawing/2014/main" id="{D8E269F4-8834-02EC-2DE7-ECA54927D2BB}"/>
              </a:ext>
            </a:extLst>
          </p:cNvPr>
          <p:cNvSpPr txBox="1"/>
          <p:nvPr/>
        </p:nvSpPr>
        <p:spPr>
          <a:xfrm>
            <a:off x="238318" y="974377"/>
            <a:ext cx="387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000" b="1" dirty="0">
                <a:solidFill>
                  <a:schemeClr val="dk2"/>
                </a:solidFill>
              </a:rPr>
              <a:t>Myo RV/LV UP </a:t>
            </a:r>
            <a:endParaRPr sz="2000" b="1" dirty="0">
              <a:solidFill>
                <a:schemeClr val="dk2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35A3C85-9040-7FF9-288F-1E1FD9B28EF7}"/>
              </a:ext>
            </a:extLst>
          </p:cNvPr>
          <p:cNvGrpSpPr/>
          <p:nvPr/>
        </p:nvGrpSpPr>
        <p:grpSpPr>
          <a:xfrm>
            <a:off x="3908446" y="1222302"/>
            <a:ext cx="7565534" cy="4563009"/>
            <a:chOff x="4194666" y="169035"/>
            <a:chExt cx="7775418" cy="5524408"/>
          </a:xfrm>
        </p:grpSpPr>
        <p:pic>
          <p:nvPicPr>
            <p:cNvPr id="21" name="Google Shape;136;p16">
              <a:extLst>
                <a:ext uri="{FF2B5EF4-FFF2-40B4-BE49-F238E27FC236}">
                  <a16:creationId xmlns:a16="http://schemas.microsoft.com/office/drawing/2014/main" id="{2EE70728-7110-AB7C-4815-68CA27ECF03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 amt="35000"/>
            </a:blip>
            <a:srcRect t="2363" b="66373"/>
            <a:stretch/>
          </p:blipFill>
          <p:spPr>
            <a:xfrm>
              <a:off x="4213351" y="501067"/>
              <a:ext cx="7756733" cy="16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52;p16">
              <a:extLst>
                <a:ext uri="{FF2B5EF4-FFF2-40B4-BE49-F238E27FC236}">
                  <a16:creationId xmlns:a16="http://schemas.microsoft.com/office/drawing/2014/main" id="{2AB2F671-C260-3044-70F8-F9640E193F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 amt="35000"/>
            </a:blip>
            <a:srcRect t="35883" b="32853"/>
            <a:stretch/>
          </p:blipFill>
          <p:spPr>
            <a:xfrm>
              <a:off x="4199595" y="2294389"/>
              <a:ext cx="7756733" cy="16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53;p16">
              <a:extLst>
                <a:ext uri="{FF2B5EF4-FFF2-40B4-BE49-F238E27FC236}">
                  <a16:creationId xmlns:a16="http://schemas.microsoft.com/office/drawing/2014/main" id="{EF2C2CD4-A969-D1BF-9AE3-6203276F69C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 amt="35000"/>
            </a:blip>
            <a:srcRect t="69679"/>
            <a:stretch/>
          </p:blipFill>
          <p:spPr>
            <a:xfrm>
              <a:off x="4194666" y="4109510"/>
              <a:ext cx="7756733" cy="15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54;p16">
              <a:extLst>
                <a:ext uri="{FF2B5EF4-FFF2-40B4-BE49-F238E27FC236}">
                  <a16:creationId xmlns:a16="http://schemas.microsoft.com/office/drawing/2014/main" id="{7E6EEABE-F1F6-4534-12B7-885E178A8285}"/>
                </a:ext>
              </a:extLst>
            </p:cNvPr>
            <p:cNvSpPr txBox="1"/>
            <p:nvPr/>
          </p:nvSpPr>
          <p:spPr>
            <a:xfrm>
              <a:off x="4685216" y="169035"/>
              <a:ext cx="1140466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OBSCN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" name="Google Shape;155;p16">
              <a:extLst>
                <a:ext uri="{FF2B5EF4-FFF2-40B4-BE49-F238E27FC236}">
                  <a16:creationId xmlns:a16="http://schemas.microsoft.com/office/drawing/2014/main" id="{C091DEA3-EBF1-BD14-8C7D-2E5AF1C0BE70}"/>
                </a:ext>
              </a:extLst>
            </p:cNvPr>
            <p:cNvSpPr txBox="1"/>
            <p:nvPr/>
          </p:nvSpPr>
          <p:spPr>
            <a:xfrm>
              <a:off x="6598951" y="16903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MYBPC3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Google Shape;156;p16">
              <a:extLst>
                <a:ext uri="{FF2B5EF4-FFF2-40B4-BE49-F238E27FC236}">
                  <a16:creationId xmlns:a16="http://schemas.microsoft.com/office/drawing/2014/main" id="{76D62F64-4357-4FB9-9D98-DD800D21ACA0}"/>
                </a:ext>
              </a:extLst>
            </p:cNvPr>
            <p:cNvSpPr txBox="1"/>
            <p:nvPr/>
          </p:nvSpPr>
          <p:spPr>
            <a:xfrm>
              <a:off x="8616276" y="16903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MYH7B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Google Shape;157;p16">
              <a:extLst>
                <a:ext uri="{FF2B5EF4-FFF2-40B4-BE49-F238E27FC236}">
                  <a16:creationId xmlns:a16="http://schemas.microsoft.com/office/drawing/2014/main" id="{EB0F20D9-4C2A-C3AB-1749-0E98CDBD02B9}"/>
                </a:ext>
              </a:extLst>
            </p:cNvPr>
            <p:cNvSpPr txBox="1"/>
            <p:nvPr/>
          </p:nvSpPr>
          <p:spPr>
            <a:xfrm>
              <a:off x="10691597" y="16903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LDB3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Google Shape;158;p16">
              <a:extLst>
                <a:ext uri="{FF2B5EF4-FFF2-40B4-BE49-F238E27FC236}">
                  <a16:creationId xmlns:a16="http://schemas.microsoft.com/office/drawing/2014/main" id="{AEFDB9A2-4D90-4487-ACCC-EE417A52BC7E}"/>
                </a:ext>
              </a:extLst>
            </p:cNvPr>
            <p:cNvSpPr txBox="1"/>
            <p:nvPr/>
          </p:nvSpPr>
          <p:spPr>
            <a:xfrm>
              <a:off x="4685217" y="197230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SLC4A3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Google Shape;159;p16">
              <a:extLst>
                <a:ext uri="{FF2B5EF4-FFF2-40B4-BE49-F238E27FC236}">
                  <a16:creationId xmlns:a16="http://schemas.microsoft.com/office/drawing/2014/main" id="{2221202E-BE56-2D62-CA56-BBC91D8D21E3}"/>
                </a:ext>
              </a:extLst>
            </p:cNvPr>
            <p:cNvSpPr txBox="1"/>
            <p:nvPr/>
          </p:nvSpPr>
          <p:spPr>
            <a:xfrm>
              <a:off x="6621651" y="197230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MYOM2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Google Shape;160;p16">
              <a:extLst>
                <a:ext uri="{FF2B5EF4-FFF2-40B4-BE49-F238E27FC236}">
                  <a16:creationId xmlns:a16="http://schemas.microsoft.com/office/drawing/2014/main" id="{87A4688D-27FD-FE37-67EA-7E36ECA64096}"/>
                </a:ext>
              </a:extLst>
            </p:cNvPr>
            <p:cNvSpPr txBox="1"/>
            <p:nvPr/>
          </p:nvSpPr>
          <p:spPr>
            <a:xfrm>
              <a:off x="10594125" y="197230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PERM1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Google Shape;161;p16">
              <a:extLst>
                <a:ext uri="{FF2B5EF4-FFF2-40B4-BE49-F238E27FC236}">
                  <a16:creationId xmlns:a16="http://schemas.microsoft.com/office/drawing/2014/main" id="{FC67305C-D816-C68B-587D-106FE0677762}"/>
                </a:ext>
              </a:extLst>
            </p:cNvPr>
            <p:cNvSpPr txBox="1"/>
            <p:nvPr/>
          </p:nvSpPr>
          <p:spPr>
            <a:xfrm>
              <a:off x="8753244" y="1972305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>
                  <a:solidFill>
                    <a:schemeClr val="bg1">
                      <a:lumMod val="65000"/>
                    </a:schemeClr>
                  </a:solidFill>
                </a:rPr>
                <a:t>TTN</a:t>
              </a:r>
              <a:endParaRPr sz="24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Google Shape;162;p16">
              <a:extLst>
                <a:ext uri="{FF2B5EF4-FFF2-40B4-BE49-F238E27FC236}">
                  <a16:creationId xmlns:a16="http://schemas.microsoft.com/office/drawing/2014/main" id="{81D4CAD5-61B5-A4E6-B034-19BDC805A2BB}"/>
                </a:ext>
              </a:extLst>
            </p:cNvPr>
            <p:cNvSpPr txBox="1"/>
            <p:nvPr/>
          </p:nvSpPr>
          <p:spPr>
            <a:xfrm>
              <a:off x="8486305" y="3764551"/>
              <a:ext cx="11812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AC136616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Google Shape;163;p16">
              <a:extLst>
                <a:ext uri="{FF2B5EF4-FFF2-40B4-BE49-F238E27FC236}">
                  <a16:creationId xmlns:a16="http://schemas.microsoft.com/office/drawing/2014/main" id="{E36B449C-66C9-C6DB-41F2-B5AC5A51E339}"/>
                </a:ext>
              </a:extLst>
            </p:cNvPr>
            <p:cNvSpPr txBox="1"/>
            <p:nvPr/>
          </p:nvSpPr>
          <p:spPr>
            <a:xfrm>
              <a:off x="6621665" y="3752110"/>
              <a:ext cx="11812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MIR1-HG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Google Shape;164;p16">
              <a:extLst>
                <a:ext uri="{FF2B5EF4-FFF2-40B4-BE49-F238E27FC236}">
                  <a16:creationId xmlns:a16="http://schemas.microsoft.com/office/drawing/2014/main" id="{5090543A-B9BD-7CE0-87C9-1A746F7B585D}"/>
                </a:ext>
              </a:extLst>
            </p:cNvPr>
            <p:cNvSpPr txBox="1"/>
            <p:nvPr/>
          </p:nvSpPr>
          <p:spPr>
            <a:xfrm>
              <a:off x="4751559" y="3764562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TNNT1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Google Shape;165;p16">
              <a:extLst>
                <a:ext uri="{FF2B5EF4-FFF2-40B4-BE49-F238E27FC236}">
                  <a16:creationId xmlns:a16="http://schemas.microsoft.com/office/drawing/2014/main" id="{17427F05-A60C-6727-5FFB-C8623E9C3E9C}"/>
                </a:ext>
              </a:extLst>
            </p:cNvPr>
            <p:cNvSpPr txBox="1"/>
            <p:nvPr/>
          </p:nvSpPr>
          <p:spPr>
            <a:xfrm>
              <a:off x="10536195" y="3764562"/>
              <a:ext cx="1001600" cy="546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333" b="1" dirty="0">
                  <a:solidFill>
                    <a:schemeClr val="bg1">
                      <a:lumMod val="65000"/>
                    </a:schemeClr>
                  </a:solidFill>
                </a:rPr>
                <a:t>SLC27A1</a:t>
              </a:r>
              <a:endParaRPr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7" name="Google Shape;138;p16">
            <a:extLst>
              <a:ext uri="{FF2B5EF4-FFF2-40B4-BE49-F238E27FC236}">
                <a16:creationId xmlns:a16="http://schemas.microsoft.com/office/drawing/2014/main" id="{B042608B-BE5D-B850-A153-1D53777C8A7E}"/>
              </a:ext>
            </a:extLst>
          </p:cNvPr>
          <p:cNvSpPr/>
          <p:nvPr/>
        </p:nvSpPr>
        <p:spPr>
          <a:xfrm flipH="1">
            <a:off x="590429" y="6353019"/>
            <a:ext cx="160800" cy="16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8" name="Google Shape;149;p16">
            <a:extLst>
              <a:ext uri="{FF2B5EF4-FFF2-40B4-BE49-F238E27FC236}">
                <a16:creationId xmlns:a16="http://schemas.microsoft.com/office/drawing/2014/main" id="{5CE2FDE6-1ACC-14F9-8574-35A0CE644574}"/>
              </a:ext>
            </a:extLst>
          </p:cNvPr>
          <p:cNvSpPr/>
          <p:nvPr/>
        </p:nvSpPr>
        <p:spPr>
          <a:xfrm flipH="1">
            <a:off x="590420" y="5997587"/>
            <a:ext cx="160800" cy="1608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9" name="Google Shape;150;p16">
            <a:extLst>
              <a:ext uri="{FF2B5EF4-FFF2-40B4-BE49-F238E27FC236}">
                <a16:creationId xmlns:a16="http://schemas.microsoft.com/office/drawing/2014/main" id="{7E561519-6678-27B7-F9EA-D9DC9B39060C}"/>
              </a:ext>
            </a:extLst>
          </p:cNvPr>
          <p:cNvSpPr txBox="1"/>
          <p:nvPr/>
        </p:nvSpPr>
        <p:spPr>
          <a:xfrm>
            <a:off x="766858" y="5822557"/>
            <a:ext cx="33972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b="1">
                <a:solidFill>
                  <a:schemeClr val="dk1"/>
                </a:solidFill>
              </a:rPr>
              <a:t>Muscle organization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0" name="Google Shape;166;p16">
            <a:extLst>
              <a:ext uri="{FF2B5EF4-FFF2-40B4-BE49-F238E27FC236}">
                <a16:creationId xmlns:a16="http://schemas.microsoft.com/office/drawing/2014/main" id="{628FEA2E-E5F6-7791-4DE7-247E1DF08F97}"/>
              </a:ext>
            </a:extLst>
          </p:cNvPr>
          <p:cNvSpPr txBox="1"/>
          <p:nvPr/>
        </p:nvSpPr>
        <p:spPr>
          <a:xfrm>
            <a:off x="766853" y="6155291"/>
            <a:ext cx="400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b="1" dirty="0">
                <a:solidFill>
                  <a:schemeClr val="dk1"/>
                </a:solidFill>
              </a:rPr>
              <a:t>Cell type specific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41" name="Google Shape;151;p16">
            <a:extLst>
              <a:ext uri="{FF2B5EF4-FFF2-40B4-BE49-F238E27FC236}">
                <a16:creationId xmlns:a16="http://schemas.microsoft.com/office/drawing/2014/main" id="{87F66E08-4EAA-E4C1-5A87-68925CD44FD5}"/>
              </a:ext>
            </a:extLst>
          </p:cNvPr>
          <p:cNvSpPr txBox="1"/>
          <p:nvPr/>
        </p:nvSpPr>
        <p:spPr>
          <a:xfrm>
            <a:off x="4385754" y="5909026"/>
            <a:ext cx="6808306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11662">
              <a:buClr>
                <a:schemeClr val="dk1"/>
              </a:buClr>
              <a:buSzPts val="1100"/>
            </a:pPr>
            <a:r>
              <a:rPr lang="en-US" altLang="ko" sz="1467" b="1" dirty="0">
                <a:solidFill>
                  <a:schemeClr val="dk1"/>
                </a:solidFill>
              </a:rPr>
              <a:t>Structural stability is important because the RV has a lower contractile force than the LV and must constantly regulate blood flow.</a:t>
            </a:r>
            <a:endParaRPr sz="1467" b="1" dirty="0">
              <a:solidFill>
                <a:schemeClr val="dk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1147D90-92F1-8FA2-5DF4-7966733C7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285" y="1569383"/>
            <a:ext cx="3709104" cy="3771219"/>
          </a:xfrm>
          <a:prstGeom prst="rect">
            <a:avLst/>
          </a:prstGeom>
          <a:ln w="19050">
            <a:solidFill>
              <a:schemeClr val="dk2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77216C-36AA-1983-5FA2-12C3C0BDEC6F}"/>
              </a:ext>
            </a:extLst>
          </p:cNvPr>
          <p:cNvSpPr/>
          <p:nvPr/>
        </p:nvSpPr>
        <p:spPr>
          <a:xfrm>
            <a:off x="3791327" y="1222302"/>
            <a:ext cx="2054537" cy="16299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A69EA97-5F71-E3C9-F087-897C278B8BF6}"/>
              </a:ext>
            </a:extLst>
          </p:cNvPr>
          <p:cNvCxnSpPr/>
          <p:nvPr/>
        </p:nvCxnSpPr>
        <p:spPr>
          <a:xfrm>
            <a:off x="3785315" y="2852267"/>
            <a:ext cx="2526746" cy="2490777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CFC8E3-0A89-A397-0626-90B21455D43F}"/>
              </a:ext>
            </a:extLst>
          </p:cNvPr>
          <p:cNvCxnSpPr>
            <a:cxnSpLocks/>
          </p:cNvCxnSpPr>
          <p:nvPr/>
        </p:nvCxnSpPr>
        <p:spPr>
          <a:xfrm>
            <a:off x="5832740" y="1197572"/>
            <a:ext cx="4195741" cy="369369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51C76F08-BADA-9954-8739-613462708696}"/>
              </a:ext>
            </a:extLst>
          </p:cNvPr>
          <p:cNvSpPr/>
          <p:nvPr/>
        </p:nvSpPr>
        <p:spPr>
          <a:xfrm>
            <a:off x="8343973" y="3182328"/>
            <a:ext cx="889583" cy="833624"/>
          </a:xfrm>
          <a:prstGeom prst="ellipse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FB248D-6D6C-6853-6CB7-15DB55BAC41E}"/>
              </a:ext>
            </a:extLst>
          </p:cNvPr>
          <p:cNvSpPr txBox="1"/>
          <p:nvPr/>
        </p:nvSpPr>
        <p:spPr>
          <a:xfrm>
            <a:off x="590420" y="5388609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z-score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4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CF5D0-FDF7-335E-C7CA-343B3088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90B730-3EED-17FF-6796-C0C6B729898C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9BF96064-F3FD-718C-5D23-80B681E1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3498D9-606A-2ED7-AD9A-ED72F8050B9B}"/>
              </a:ext>
            </a:extLst>
          </p:cNvPr>
          <p:cNvSpPr txBox="1"/>
          <p:nvPr/>
        </p:nvSpPr>
        <p:spPr>
          <a:xfrm>
            <a:off x="114301" y="71690"/>
            <a:ext cx="800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Right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vs </a:t>
            </a:r>
            <a:r>
              <a:rPr lang="fr-FR" altLang="ko-KR" sz="2400" b="1" dirty="0" err="1">
                <a:solidFill>
                  <a:srgbClr val="EE0000"/>
                </a:solidFill>
                <a:latin typeface="Raleway" pitchFamily="2" charset="0"/>
              </a:rPr>
              <a:t>Left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en-US" altLang="ko-KR" sz="2400" b="1" dirty="0">
                <a:solidFill>
                  <a:srgbClr val="EE0000"/>
                </a:solidFill>
                <a:latin typeface="Raleway" pitchFamily="2" charset="0"/>
              </a:rPr>
              <a:t>ventricle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comparison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of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Epicardium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aphicFrame>
        <p:nvGraphicFramePr>
          <p:cNvPr id="2" name="Google Shape;172;p17">
            <a:extLst>
              <a:ext uri="{FF2B5EF4-FFF2-40B4-BE49-F238E27FC236}">
                <a16:creationId xmlns:a16="http://schemas.microsoft.com/office/drawing/2014/main" id="{1DFA80D9-93E8-4611-45D6-DC745E985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56288"/>
              </p:ext>
            </p:extLst>
          </p:nvPr>
        </p:nvGraphicFramePr>
        <p:xfrm>
          <a:off x="716167" y="1201868"/>
          <a:ext cx="10759666" cy="3505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3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2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2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Cell type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Vertical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Gene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Function</a:t>
                      </a:r>
                      <a:endParaRPr sz="1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296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Endothelial cell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Left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TNNT3, ID1, SLC9A3R2,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 FLT1, VWF, CAV1, WARS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Angiogenesis, Inflammatory </a:t>
                      </a:r>
                      <a:endParaRPr lang="en-US" altLang="ko" sz="1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response, Vascular homeostasis</a:t>
                      </a:r>
                      <a:endParaRPr sz="1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Right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CCN1, C2CD4B, DNAJB1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Cardiac stress</a:t>
                      </a:r>
                      <a:endParaRPr sz="1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52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Cardiomyocytes</a:t>
                      </a:r>
                      <a:endParaRPr sz="1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Left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CSRP3, MB, MYL2, </a:t>
                      </a:r>
                      <a:endParaRPr sz="1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PLN, S100A1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Muscle contraction control</a:t>
                      </a:r>
                      <a:endParaRPr sz="1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50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Right</a:t>
                      </a:r>
                      <a:endParaRPr sz="1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OBSCN, MYBPC3, MYH7B, LDB3, SLC4A3, MYOM2, TTN, PERM1, TNNT1, MIR1-HG, AC136616, SLC27A1</a:t>
                      </a:r>
                      <a:endParaRPr sz="1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Muscle organization</a:t>
                      </a:r>
                      <a:endParaRPr sz="1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173;p17">
            <a:extLst>
              <a:ext uri="{FF2B5EF4-FFF2-40B4-BE49-F238E27FC236}">
                <a16:creationId xmlns:a16="http://schemas.microsoft.com/office/drawing/2014/main" id="{BAE31073-382E-61DC-21CB-0196EB06572B}"/>
              </a:ext>
            </a:extLst>
          </p:cNvPr>
          <p:cNvSpPr txBox="1"/>
          <p:nvPr/>
        </p:nvSpPr>
        <p:spPr>
          <a:xfrm>
            <a:off x="114301" y="4963902"/>
            <a:ext cx="1148748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Font typeface="Wingdings" panose="05000000000000000000" pitchFamily="2" charset="2"/>
              <a:buChar char="l"/>
            </a:pPr>
            <a:r>
              <a:rPr lang="en-US" altLang="ko" sz="1600" dirty="0"/>
              <a:t>The LV is important for its strong pumping power and vascular network, while the RV is important for resistance maintenance and stress response.</a:t>
            </a:r>
            <a:endParaRPr sz="1600" dirty="0"/>
          </a:p>
          <a:p>
            <a:pPr marL="609585" indent="-423323">
              <a:buSzPts val="1400"/>
              <a:buFont typeface="Wingdings" panose="05000000000000000000" pitchFamily="2" charset="2"/>
              <a:buChar char="l"/>
            </a:pPr>
            <a:r>
              <a:rPr lang="en-US" altLang="ko" sz="1600" dirty="0"/>
              <a:t>Even in the normal population, the LV and RV exhibit gene expression patterns that reflect structural and functional differences.</a:t>
            </a:r>
            <a:endParaRPr sz="1600" dirty="0"/>
          </a:p>
          <a:p>
            <a:pPr marL="609585" indent="-423323">
              <a:buSzPts val="1400"/>
              <a:buFont typeface="Wingdings" panose="05000000000000000000" pitchFamily="2" charset="2"/>
              <a:buChar char="l"/>
            </a:pPr>
            <a:r>
              <a:rPr lang="en-US" altLang="ko" sz="1600" dirty="0"/>
              <a:t>This data can be utilized to track changes in heart disease (e.g. pulmonary hypertension, heart failure).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26792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0B8B-71D4-462B-8557-7F0B7D50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AD03E-2090-2B13-99A1-E3E8F85F2674}"/>
              </a:ext>
            </a:extLst>
          </p:cNvPr>
          <p:cNvSpPr txBox="1"/>
          <p:nvPr/>
        </p:nvSpPr>
        <p:spPr>
          <a:xfrm>
            <a:off x="2872122" y="3013501"/>
            <a:ext cx="6742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fr-FR" altLang="ko-KR" sz="4800" b="1" kern="100">
                <a:solidFill>
                  <a:srgbClr val="0D0D0D"/>
                </a:solidFill>
                <a:latin typeface="Söhne"/>
                <a:ea typeface="맑은 고딕" panose="020B0503020000020004" pitchFamily="50" charset="-127"/>
                <a:cs typeface="Times New Roman" panose="02020603050405020304" pitchFamily="18" charset="0"/>
              </a:rPr>
              <a:t>Thank You for Listening</a:t>
            </a:r>
            <a:endParaRPr lang="ko-KR" altLang="ko-KR" sz="4800" b="1" kern="100">
              <a:solidFill>
                <a:srgbClr val="0D0D0D"/>
              </a:solidFill>
              <a:latin typeface="Söhne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69C4C0-E731-BD3C-1DB2-6CC970BC05F9}"/>
              </a:ext>
            </a:extLst>
          </p:cNvPr>
          <p:cNvSpPr/>
          <p:nvPr/>
        </p:nvSpPr>
        <p:spPr>
          <a:xfrm>
            <a:off x="-1" y="0"/>
            <a:ext cx="3269673" cy="960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BCFC5-18E7-6356-C6D9-04882577EADD}"/>
              </a:ext>
            </a:extLst>
          </p:cNvPr>
          <p:cNvSpPr/>
          <p:nvPr/>
        </p:nvSpPr>
        <p:spPr>
          <a:xfrm>
            <a:off x="2872122" y="480291"/>
            <a:ext cx="1653696" cy="69272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충남대에 대해 알아보자!! : 네이버 블로그">
            <a:extLst>
              <a:ext uri="{FF2B5EF4-FFF2-40B4-BE49-F238E27FC236}">
                <a16:creationId xmlns:a16="http://schemas.microsoft.com/office/drawing/2014/main" id="{ED25B793-55AB-F13A-3486-F433F2A9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11" y="-1015483"/>
            <a:ext cx="4428572" cy="425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904B-0651-9FEB-F3CC-2B218EE6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5E218A-3A8B-5196-6240-56677440924D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096E4D3E-136F-D783-4AD4-91A390A0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547359-A1EC-5035-EF43-2CBDC3CD4F56}"/>
              </a:ext>
            </a:extLst>
          </p:cNvPr>
          <p:cNvGrpSpPr/>
          <p:nvPr/>
        </p:nvGrpSpPr>
        <p:grpSpPr>
          <a:xfrm>
            <a:off x="0" y="1282781"/>
            <a:ext cx="9816353" cy="5186641"/>
            <a:chOff x="494309" y="1269576"/>
            <a:chExt cx="9816353" cy="51866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20BA95-3E36-8017-40A2-39E103C5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1"/>
            <a:stretch/>
          </p:blipFill>
          <p:spPr>
            <a:xfrm>
              <a:off x="7305774" y="1422401"/>
              <a:ext cx="3004888" cy="2367779"/>
            </a:xfrm>
            <a:prstGeom prst="rect">
              <a:avLst/>
            </a:prstGeom>
          </p:spPr>
        </p:pic>
        <p:pic>
          <p:nvPicPr>
            <p:cNvPr id="4" name="Picture 2" descr="Heart | Structure, Function, Diagram, Anatomy, &amp; Facts | Britannica">
              <a:extLst>
                <a:ext uri="{FF2B5EF4-FFF2-40B4-BE49-F238E27FC236}">
                  <a16:creationId xmlns:a16="http://schemas.microsoft.com/office/drawing/2014/main" id="{80674457-7CEC-6B00-2394-AB2E98736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09" y="1269576"/>
              <a:ext cx="5650078" cy="518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26">
              <a:extLst>
                <a:ext uri="{FF2B5EF4-FFF2-40B4-BE49-F238E27FC236}">
                  <a16:creationId xmlns:a16="http://schemas.microsoft.com/office/drawing/2014/main" id="{675B842D-F17A-80DF-2826-D44AF5061D12}"/>
                </a:ext>
              </a:extLst>
            </p:cNvPr>
            <p:cNvSpPr/>
            <p:nvPr/>
          </p:nvSpPr>
          <p:spPr>
            <a:xfrm>
              <a:off x="4544291" y="1422401"/>
              <a:ext cx="4350326" cy="3679342"/>
            </a:xfrm>
            <a:custGeom>
              <a:avLst/>
              <a:gdLst>
                <a:gd name="connsiteX0" fmla="*/ 0 w 4156363"/>
                <a:gd name="connsiteY0" fmla="*/ 0 h 2367779"/>
                <a:gd name="connsiteX1" fmla="*/ 4156363 w 4156363"/>
                <a:gd name="connsiteY1" fmla="*/ 0 h 2367779"/>
                <a:gd name="connsiteX2" fmla="*/ 4156363 w 4156363"/>
                <a:gd name="connsiteY2" fmla="*/ 2367779 h 2367779"/>
                <a:gd name="connsiteX3" fmla="*/ 0 w 4156363"/>
                <a:gd name="connsiteY3" fmla="*/ 2367779 h 2367779"/>
                <a:gd name="connsiteX4" fmla="*/ 0 w 4156363"/>
                <a:gd name="connsiteY4" fmla="*/ 0 h 2367779"/>
                <a:gd name="connsiteX0" fmla="*/ 0 w 4230254"/>
                <a:gd name="connsiteY0" fmla="*/ 3371273 h 3371273"/>
                <a:gd name="connsiteX1" fmla="*/ 4230254 w 4230254"/>
                <a:gd name="connsiteY1" fmla="*/ 0 h 3371273"/>
                <a:gd name="connsiteX2" fmla="*/ 4230254 w 4230254"/>
                <a:gd name="connsiteY2" fmla="*/ 2367779 h 3371273"/>
                <a:gd name="connsiteX3" fmla="*/ 73891 w 4230254"/>
                <a:gd name="connsiteY3" fmla="*/ 2367779 h 3371273"/>
                <a:gd name="connsiteX4" fmla="*/ 0 w 4230254"/>
                <a:gd name="connsiteY4" fmla="*/ 3371273 h 3371273"/>
                <a:gd name="connsiteX0" fmla="*/ 0 w 4230254"/>
                <a:gd name="connsiteY0" fmla="*/ 3371273 h 3707051"/>
                <a:gd name="connsiteX1" fmla="*/ 4230254 w 4230254"/>
                <a:gd name="connsiteY1" fmla="*/ 0 h 3707051"/>
                <a:gd name="connsiteX2" fmla="*/ 4230254 w 4230254"/>
                <a:gd name="connsiteY2" fmla="*/ 2367779 h 3707051"/>
                <a:gd name="connsiteX3" fmla="*/ 18473 w 4230254"/>
                <a:gd name="connsiteY3" fmla="*/ 3707051 h 3707051"/>
                <a:gd name="connsiteX4" fmla="*/ 0 w 4230254"/>
                <a:gd name="connsiteY4" fmla="*/ 3371273 h 3707051"/>
                <a:gd name="connsiteX0" fmla="*/ 0 w 4267199"/>
                <a:gd name="connsiteY0" fmla="*/ 3315854 h 3707051"/>
                <a:gd name="connsiteX1" fmla="*/ 4267199 w 4267199"/>
                <a:gd name="connsiteY1" fmla="*/ 0 h 3707051"/>
                <a:gd name="connsiteX2" fmla="*/ 4267199 w 4267199"/>
                <a:gd name="connsiteY2" fmla="*/ 2367779 h 3707051"/>
                <a:gd name="connsiteX3" fmla="*/ 55418 w 4267199"/>
                <a:gd name="connsiteY3" fmla="*/ 3707051 h 3707051"/>
                <a:gd name="connsiteX4" fmla="*/ 0 w 4267199"/>
                <a:gd name="connsiteY4" fmla="*/ 3315854 h 3707051"/>
                <a:gd name="connsiteX0" fmla="*/ 83127 w 4350326"/>
                <a:gd name="connsiteY0" fmla="*/ 3315854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83127 w 4350326"/>
                <a:gd name="connsiteY4" fmla="*/ 3315854 h 3679342"/>
                <a:gd name="connsiteX0" fmla="*/ 0 w 4350326"/>
                <a:gd name="connsiteY0" fmla="*/ 3380508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0 w 4350326"/>
                <a:gd name="connsiteY4" fmla="*/ 3380508 h 36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326" h="3679342">
                  <a:moveTo>
                    <a:pt x="0" y="3380508"/>
                  </a:moveTo>
                  <a:lnTo>
                    <a:pt x="4350326" y="0"/>
                  </a:lnTo>
                  <a:lnTo>
                    <a:pt x="4350326" y="2367779"/>
                  </a:lnTo>
                  <a:lnTo>
                    <a:pt x="0" y="3679342"/>
                  </a:lnTo>
                  <a:lnTo>
                    <a:pt x="0" y="3380508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F778F4-94C5-5C73-405D-0897B9B30DB5}"/>
              </a:ext>
            </a:extLst>
          </p:cNvPr>
          <p:cNvSpPr txBox="1"/>
          <p:nvPr/>
        </p:nvSpPr>
        <p:spPr>
          <a:xfrm>
            <a:off x="6340887" y="4546680"/>
            <a:ext cx="56500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close to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far </a:t>
            </a:r>
            <a:r>
              <a:rPr lang="fr-FR" altLang="ko-KR" sz="1600" dirty="0" err="1">
                <a:latin typeface="Raleway" pitchFamily="2" charset="0"/>
              </a:rPr>
              <a:t>from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Comparative </a:t>
            </a:r>
            <a:r>
              <a:rPr lang="fr-FR" altLang="ko-KR" sz="1600" dirty="0" err="1">
                <a:latin typeface="Raleway" pitchFamily="2" charset="0"/>
              </a:rPr>
              <a:t>Analysis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>
                <a:latin typeface="Raleway" pitchFamily="2" charset="0"/>
              </a:rPr>
              <a:t>Right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Left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comparison</a:t>
            </a:r>
            <a:r>
              <a:rPr lang="fr-FR" altLang="ko-KR" sz="1600" dirty="0">
                <a:latin typeface="Raleway" pitchFamily="2" charset="0"/>
              </a:rPr>
              <a:t> of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,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Shear</a:t>
            </a:r>
            <a:r>
              <a:rPr lang="fr-FR" altLang="ko-KR" sz="1600" dirty="0">
                <a:latin typeface="Raleway" pitchFamily="2" charset="0"/>
              </a:rPr>
              <a:t>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inflammation</a:t>
            </a:r>
            <a:endParaRPr lang="ko-KR" altLang="en-US" sz="16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CD2AA-54AD-DB58-1FDA-2805E10586A5}"/>
              </a:ext>
            </a:extLst>
          </p:cNvPr>
          <p:cNvSpPr txBox="1"/>
          <p:nvPr/>
        </p:nvSpPr>
        <p:spPr>
          <a:xfrm>
            <a:off x="8630187" y="3943766"/>
            <a:ext cx="95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Goal</a:t>
            </a:r>
            <a:endParaRPr lang="ko-KR" altLang="en-US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0546A5-02A7-392D-159A-BB8575AF02C6}"/>
              </a:ext>
            </a:extLst>
          </p:cNvPr>
          <p:cNvSpPr/>
          <p:nvPr/>
        </p:nvSpPr>
        <p:spPr>
          <a:xfrm>
            <a:off x="6266529" y="4466987"/>
            <a:ext cx="5798797" cy="2221490"/>
          </a:xfrm>
          <a:prstGeom prst="roundRect">
            <a:avLst>
              <a:gd name="adj" fmla="val 102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399A1-3A2D-FCFD-3B3C-F12885F7C721}"/>
              </a:ext>
            </a:extLst>
          </p:cNvPr>
          <p:cNvSpPr txBox="1"/>
          <p:nvPr/>
        </p:nvSpPr>
        <p:spPr>
          <a:xfrm>
            <a:off x="133004" y="14431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aleway" pitchFamily="2" charset="0"/>
              </a:rPr>
              <a:t>Goal</a:t>
            </a:r>
            <a:endParaRPr lang="ko-KR" altLang="en-US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3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26A3F-40F0-369F-5D13-BF96F4B74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1BF25D-D4CB-5C02-EC85-581F5924F179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025C6A24-E47C-11F4-0D51-52350C99EE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228E3-83DF-EBE2-7627-54BA16549102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64C5900-B087-A24E-1A92-2EDF04082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18732"/>
              </p:ext>
            </p:extLst>
          </p:nvPr>
        </p:nvGraphicFramePr>
        <p:xfrm>
          <a:off x="2122994" y="1494140"/>
          <a:ext cx="2005182" cy="11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632">
                  <a:extLst>
                    <a:ext uri="{9D8B030D-6E8A-4147-A177-3AD203B41FA5}">
                      <a16:colId xmlns:a16="http://schemas.microsoft.com/office/drawing/2014/main" val="3893862674"/>
                    </a:ext>
                  </a:extLst>
                </a:gridCol>
                <a:gridCol w="1314550">
                  <a:extLst>
                    <a:ext uri="{9D8B030D-6E8A-4147-A177-3AD203B41FA5}">
                      <a16:colId xmlns:a16="http://schemas.microsoft.com/office/drawing/2014/main" val="1219946419"/>
                    </a:ext>
                  </a:extLst>
                </a:gridCol>
              </a:tblGrid>
              <a:tr h="460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Sample ID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ko-KR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HCAHeartST8795937 (RA)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34902"/>
                  </a:ext>
                </a:extLst>
              </a:tr>
              <a:tr h="325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/>
                        <a:t>SEX</a:t>
                      </a:r>
                      <a:endParaRPr lang="ko-KR" altLang="en-US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100" b="1" dirty="0" err="1"/>
                        <a:t>Female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62455"/>
                  </a:ext>
                </a:extLst>
              </a:tr>
              <a:tr h="325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/>
                        <a:t>AGE</a:t>
                      </a:r>
                      <a:endParaRPr lang="ko-KR" altLang="en-US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100" b="1" dirty="0"/>
                        <a:t>65~70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12202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45555D-3EA2-38F9-A070-9BA12CBA9EBC}"/>
              </a:ext>
            </a:extLst>
          </p:cNvPr>
          <p:cNvGrpSpPr/>
          <p:nvPr/>
        </p:nvGrpSpPr>
        <p:grpSpPr>
          <a:xfrm>
            <a:off x="-3414" y="1042939"/>
            <a:ext cx="4131590" cy="5557366"/>
            <a:chOff x="-3414" y="1042939"/>
            <a:chExt cx="4131590" cy="47685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5789F3D-6000-017C-CDB2-0E192C6204ED}"/>
                </a:ext>
              </a:extLst>
            </p:cNvPr>
            <p:cNvGrpSpPr/>
            <p:nvPr/>
          </p:nvGrpSpPr>
          <p:grpSpPr>
            <a:xfrm>
              <a:off x="244483" y="1042939"/>
              <a:ext cx="1351561" cy="1600508"/>
              <a:chOff x="244483" y="141036"/>
              <a:chExt cx="1782504" cy="242032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D453F6-639C-D6A4-C50C-2B453EF4E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080"/>
              <a:stretch/>
            </p:blipFill>
            <p:spPr>
              <a:xfrm>
                <a:off x="244483" y="141036"/>
                <a:ext cx="1782504" cy="2420323"/>
              </a:xfrm>
              <a:prstGeom prst="rect">
                <a:avLst/>
              </a:prstGeom>
            </p:spPr>
          </p:pic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9B1F4DE-5C56-A728-3D21-C4DEF4DC27C4}"/>
                  </a:ext>
                </a:extLst>
              </p:cNvPr>
              <p:cNvSpPr/>
              <p:nvPr/>
            </p:nvSpPr>
            <p:spPr>
              <a:xfrm>
                <a:off x="298645" y="1547526"/>
                <a:ext cx="373380" cy="304800"/>
              </a:xfrm>
              <a:prstGeom prst="roundRect">
                <a:avLst>
                  <a:gd name="adj" fmla="val 7576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47EAED-EFDB-CC9A-16EB-A277E3492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-3414" y="3015872"/>
              <a:ext cx="2294313" cy="27956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28209F-6B37-F342-6412-0ADEAB8C4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9776" y="3567375"/>
              <a:ext cx="1988400" cy="1281178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E006423-48CA-B14D-6E21-FB444A721E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837"/>
          <a:stretch/>
        </p:blipFill>
        <p:spPr>
          <a:xfrm>
            <a:off x="4995949" y="1042938"/>
            <a:ext cx="7161215" cy="56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8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25DE-57C5-C94C-79ED-23A38DBD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072C1F-B6D9-9C1C-0354-91B2E2799688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160952EA-D4FE-C125-3E6A-A835580917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B4FF0B-718E-8831-E522-D1D5F301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2" y="1335918"/>
            <a:ext cx="11913456" cy="5081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DEB3B-8DC8-E018-116F-7874B80F97C5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91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522D-2510-C49F-5035-06B60962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042F78-C3C9-B192-A99B-3134BDCA55DE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3C790867-D689-625F-90F2-71159F36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FA44F-B42D-7254-C695-78ABF98D965C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84179-802F-CB24-9E3B-397FDC4B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93" y="1453542"/>
            <a:ext cx="5254981" cy="5155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C57263-456F-A611-C928-7069EC85CB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21" r="8289"/>
          <a:stretch/>
        </p:blipFill>
        <p:spPr>
          <a:xfrm rot="16200000" flipH="1" flipV="1">
            <a:off x="-269739" y="2168205"/>
            <a:ext cx="4650479" cy="3725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6FEB-4301-21F1-ABBD-3D2DD6988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225" y="2952013"/>
            <a:ext cx="2364784" cy="17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8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910B-67C4-A192-4F75-3BAB4E6E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31C839-6540-7DC0-C37C-3F8557BD964A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D528AB32-FB3C-C8D4-203E-D441386B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9DDAF-3B33-C3D2-FFDD-3A47D1F18A5B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90305-6547-5C69-FC42-01C7613C6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78" y="2790623"/>
            <a:ext cx="3516976" cy="35275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89FF9-2AEC-10EF-2D4E-E0412D3D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910" y="2635135"/>
            <a:ext cx="3299007" cy="361210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AF5300E-1C26-70F0-D71F-E0ABCF8CB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42032"/>
              </p:ext>
            </p:extLst>
          </p:nvPr>
        </p:nvGraphicFramePr>
        <p:xfrm>
          <a:off x="3908141" y="1421058"/>
          <a:ext cx="3462714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038">
                  <a:extLst>
                    <a:ext uri="{9D8B030D-6E8A-4147-A177-3AD203B41FA5}">
                      <a16:colId xmlns:a16="http://schemas.microsoft.com/office/drawing/2014/main" val="760075666"/>
                    </a:ext>
                  </a:extLst>
                </a:gridCol>
                <a:gridCol w="1045940">
                  <a:extLst>
                    <a:ext uri="{9D8B030D-6E8A-4147-A177-3AD203B41FA5}">
                      <a16:colId xmlns:a16="http://schemas.microsoft.com/office/drawing/2014/main" val="3855671618"/>
                    </a:ext>
                  </a:extLst>
                </a:gridCol>
                <a:gridCol w="838773">
                  <a:extLst>
                    <a:ext uri="{9D8B030D-6E8A-4147-A177-3AD203B41FA5}">
                      <a16:colId xmlns:a16="http://schemas.microsoft.com/office/drawing/2014/main" val="1691186557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1223805785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gene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logfoldchanges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pvals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pvals_adj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20874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NPPA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effectLst/>
                        </a:rPr>
                        <a:t>68.05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3.52E-07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1.13E-04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12469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MYH6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</a:rPr>
                        <a:t>13.58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7.29E-09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7.50E-06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7077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ACTC1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effectLst/>
                        </a:rPr>
                        <a:t>12.52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7.12E-13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3.59E-09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83792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MYL7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effectLst/>
                        </a:rPr>
                        <a:t>10.60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9.32E-06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1.12E-03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353178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MB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effectLst/>
                        </a:rPr>
                        <a:t>6.15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1.09E-05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1.28E-03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952313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597C23-EAFB-A143-992B-9F0AEEBB75F3}"/>
              </a:ext>
            </a:extLst>
          </p:cNvPr>
          <p:cNvCxnSpPr>
            <a:cxnSpLocks/>
          </p:cNvCxnSpPr>
          <p:nvPr/>
        </p:nvCxnSpPr>
        <p:spPr>
          <a:xfrm flipV="1">
            <a:off x="2964875" y="2188283"/>
            <a:ext cx="473826" cy="692774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BA612A-96E3-0C68-58F5-1129DEC5E451}"/>
              </a:ext>
            </a:extLst>
          </p:cNvPr>
          <p:cNvCxnSpPr>
            <a:cxnSpLocks/>
          </p:cNvCxnSpPr>
          <p:nvPr/>
        </p:nvCxnSpPr>
        <p:spPr>
          <a:xfrm>
            <a:off x="7388085" y="2068758"/>
            <a:ext cx="522863" cy="731036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F18F0B-7178-4CEA-D584-DB43E5AC8B93}"/>
              </a:ext>
            </a:extLst>
          </p:cNvPr>
          <p:cNvSpPr/>
          <p:nvPr/>
        </p:nvSpPr>
        <p:spPr>
          <a:xfrm>
            <a:off x="3717785" y="1590493"/>
            <a:ext cx="3670300" cy="26593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0CEAD6-1EBE-009F-B5B7-9EB0D6E83F05}"/>
              </a:ext>
            </a:extLst>
          </p:cNvPr>
          <p:cNvSpPr/>
          <p:nvPr/>
        </p:nvSpPr>
        <p:spPr>
          <a:xfrm>
            <a:off x="1352206" y="2881057"/>
            <a:ext cx="2226037" cy="2948274"/>
          </a:xfrm>
          <a:prstGeom prst="rect">
            <a:avLst/>
          </a:prstGeom>
          <a:noFill/>
          <a:ln>
            <a:solidFill>
              <a:srgbClr val="EE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8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평면도, 개략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F40695-2A02-7644-186B-151F0659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63" y="9137"/>
            <a:ext cx="8310241" cy="68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FB7062-16BE-2D5C-BEF6-5D685E7C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31" y="1717556"/>
            <a:ext cx="3592338" cy="3422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4984D-9D71-B168-D6EA-5D13B1F3C35E}"/>
              </a:ext>
            </a:extLst>
          </p:cNvPr>
          <p:cNvSpPr txBox="1"/>
          <p:nvPr/>
        </p:nvSpPr>
        <p:spPr>
          <a:xfrm>
            <a:off x="7163493" y="1322555"/>
            <a:ext cx="1265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" sz="2400" b="1" dirty="0"/>
              <a:t>OBSCN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708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442F9-AD60-61D8-D5D6-5597792CB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7056368-7010-1F49-DB10-0C431FA7FF9B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9B1166CF-D8C7-4906-C655-0E234612BB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6C710B-D226-AABE-75B0-5ECBAA42ECB4}"/>
              </a:ext>
            </a:extLst>
          </p:cNvPr>
          <p:cNvGrpSpPr/>
          <p:nvPr/>
        </p:nvGrpSpPr>
        <p:grpSpPr>
          <a:xfrm>
            <a:off x="0" y="1282781"/>
            <a:ext cx="9816353" cy="5186641"/>
            <a:chOff x="494309" y="1269576"/>
            <a:chExt cx="9816353" cy="51866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38A025C-5FDA-A279-1F8B-4A8040FC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1"/>
            <a:stretch/>
          </p:blipFill>
          <p:spPr>
            <a:xfrm>
              <a:off x="7305774" y="1422401"/>
              <a:ext cx="3004888" cy="2367779"/>
            </a:xfrm>
            <a:prstGeom prst="rect">
              <a:avLst/>
            </a:prstGeom>
          </p:spPr>
        </p:pic>
        <p:pic>
          <p:nvPicPr>
            <p:cNvPr id="4" name="Picture 2" descr="Heart | Structure, Function, Diagram, Anatomy, &amp; Facts | Britannica">
              <a:extLst>
                <a:ext uri="{FF2B5EF4-FFF2-40B4-BE49-F238E27FC236}">
                  <a16:creationId xmlns:a16="http://schemas.microsoft.com/office/drawing/2014/main" id="{07F204DD-529E-4034-BC5D-ACA2AC261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09" y="1269576"/>
              <a:ext cx="5650078" cy="518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26">
              <a:extLst>
                <a:ext uri="{FF2B5EF4-FFF2-40B4-BE49-F238E27FC236}">
                  <a16:creationId xmlns:a16="http://schemas.microsoft.com/office/drawing/2014/main" id="{BD03479F-A2A2-00D6-58E5-E20DA1A02747}"/>
                </a:ext>
              </a:extLst>
            </p:cNvPr>
            <p:cNvSpPr/>
            <p:nvPr/>
          </p:nvSpPr>
          <p:spPr>
            <a:xfrm>
              <a:off x="4544291" y="1422401"/>
              <a:ext cx="4350326" cy="3679342"/>
            </a:xfrm>
            <a:custGeom>
              <a:avLst/>
              <a:gdLst>
                <a:gd name="connsiteX0" fmla="*/ 0 w 4156363"/>
                <a:gd name="connsiteY0" fmla="*/ 0 h 2367779"/>
                <a:gd name="connsiteX1" fmla="*/ 4156363 w 4156363"/>
                <a:gd name="connsiteY1" fmla="*/ 0 h 2367779"/>
                <a:gd name="connsiteX2" fmla="*/ 4156363 w 4156363"/>
                <a:gd name="connsiteY2" fmla="*/ 2367779 h 2367779"/>
                <a:gd name="connsiteX3" fmla="*/ 0 w 4156363"/>
                <a:gd name="connsiteY3" fmla="*/ 2367779 h 2367779"/>
                <a:gd name="connsiteX4" fmla="*/ 0 w 4156363"/>
                <a:gd name="connsiteY4" fmla="*/ 0 h 2367779"/>
                <a:gd name="connsiteX0" fmla="*/ 0 w 4230254"/>
                <a:gd name="connsiteY0" fmla="*/ 3371273 h 3371273"/>
                <a:gd name="connsiteX1" fmla="*/ 4230254 w 4230254"/>
                <a:gd name="connsiteY1" fmla="*/ 0 h 3371273"/>
                <a:gd name="connsiteX2" fmla="*/ 4230254 w 4230254"/>
                <a:gd name="connsiteY2" fmla="*/ 2367779 h 3371273"/>
                <a:gd name="connsiteX3" fmla="*/ 73891 w 4230254"/>
                <a:gd name="connsiteY3" fmla="*/ 2367779 h 3371273"/>
                <a:gd name="connsiteX4" fmla="*/ 0 w 4230254"/>
                <a:gd name="connsiteY4" fmla="*/ 3371273 h 3371273"/>
                <a:gd name="connsiteX0" fmla="*/ 0 w 4230254"/>
                <a:gd name="connsiteY0" fmla="*/ 3371273 h 3707051"/>
                <a:gd name="connsiteX1" fmla="*/ 4230254 w 4230254"/>
                <a:gd name="connsiteY1" fmla="*/ 0 h 3707051"/>
                <a:gd name="connsiteX2" fmla="*/ 4230254 w 4230254"/>
                <a:gd name="connsiteY2" fmla="*/ 2367779 h 3707051"/>
                <a:gd name="connsiteX3" fmla="*/ 18473 w 4230254"/>
                <a:gd name="connsiteY3" fmla="*/ 3707051 h 3707051"/>
                <a:gd name="connsiteX4" fmla="*/ 0 w 4230254"/>
                <a:gd name="connsiteY4" fmla="*/ 3371273 h 3707051"/>
                <a:gd name="connsiteX0" fmla="*/ 0 w 4267199"/>
                <a:gd name="connsiteY0" fmla="*/ 3315854 h 3707051"/>
                <a:gd name="connsiteX1" fmla="*/ 4267199 w 4267199"/>
                <a:gd name="connsiteY1" fmla="*/ 0 h 3707051"/>
                <a:gd name="connsiteX2" fmla="*/ 4267199 w 4267199"/>
                <a:gd name="connsiteY2" fmla="*/ 2367779 h 3707051"/>
                <a:gd name="connsiteX3" fmla="*/ 55418 w 4267199"/>
                <a:gd name="connsiteY3" fmla="*/ 3707051 h 3707051"/>
                <a:gd name="connsiteX4" fmla="*/ 0 w 4267199"/>
                <a:gd name="connsiteY4" fmla="*/ 3315854 h 3707051"/>
                <a:gd name="connsiteX0" fmla="*/ 83127 w 4350326"/>
                <a:gd name="connsiteY0" fmla="*/ 3315854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83127 w 4350326"/>
                <a:gd name="connsiteY4" fmla="*/ 3315854 h 3679342"/>
                <a:gd name="connsiteX0" fmla="*/ 0 w 4350326"/>
                <a:gd name="connsiteY0" fmla="*/ 3380508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0 w 4350326"/>
                <a:gd name="connsiteY4" fmla="*/ 3380508 h 36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326" h="3679342">
                  <a:moveTo>
                    <a:pt x="0" y="3380508"/>
                  </a:moveTo>
                  <a:lnTo>
                    <a:pt x="4350326" y="0"/>
                  </a:lnTo>
                  <a:lnTo>
                    <a:pt x="4350326" y="2367779"/>
                  </a:lnTo>
                  <a:lnTo>
                    <a:pt x="0" y="3679342"/>
                  </a:lnTo>
                  <a:lnTo>
                    <a:pt x="0" y="3380508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F04F35-A503-32AE-3A22-74CEAA8DDAF0}"/>
              </a:ext>
            </a:extLst>
          </p:cNvPr>
          <p:cNvSpPr txBox="1"/>
          <p:nvPr/>
        </p:nvSpPr>
        <p:spPr>
          <a:xfrm>
            <a:off x="6340887" y="4546680"/>
            <a:ext cx="56500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b="1" dirty="0" err="1">
                <a:latin typeface="Raleway" pitchFamily="2" charset="0"/>
              </a:rPr>
              <a:t>Myocardium</a:t>
            </a:r>
            <a:r>
              <a:rPr lang="fr-FR" altLang="ko-KR" sz="1600" b="1" dirty="0">
                <a:latin typeface="Raleway" pitchFamily="2" charset="0"/>
              </a:rPr>
              <a:t> close to </a:t>
            </a:r>
            <a:r>
              <a:rPr lang="fr-FR" altLang="ko-KR" sz="1600" b="1" dirty="0" err="1">
                <a:latin typeface="Raleway" pitchFamily="2" charset="0"/>
              </a:rPr>
              <a:t>Endocardium</a:t>
            </a:r>
            <a:r>
              <a:rPr lang="fr-FR" altLang="ko-KR" sz="1600" b="1" dirty="0">
                <a:latin typeface="Raleway" pitchFamily="2" charset="0"/>
              </a:rPr>
              <a:t> vs </a:t>
            </a:r>
            <a:r>
              <a:rPr lang="fr-FR" altLang="ko-KR" sz="1600" b="1" dirty="0" err="1">
                <a:latin typeface="Raleway" pitchFamily="2" charset="0"/>
              </a:rPr>
              <a:t>Myocardium</a:t>
            </a:r>
            <a:r>
              <a:rPr lang="fr-FR" altLang="ko-KR" sz="1600" b="1" dirty="0">
                <a:latin typeface="Raleway" pitchFamily="2" charset="0"/>
              </a:rPr>
              <a:t> far </a:t>
            </a:r>
            <a:r>
              <a:rPr lang="fr-FR" altLang="ko-KR" sz="1600" b="1" dirty="0" err="1">
                <a:latin typeface="Raleway" pitchFamily="2" charset="0"/>
              </a:rPr>
              <a:t>from</a:t>
            </a:r>
            <a:r>
              <a:rPr lang="fr-FR" altLang="ko-KR" sz="1600" b="1" dirty="0">
                <a:latin typeface="Raleway" pitchFamily="2" charset="0"/>
              </a:rPr>
              <a:t> </a:t>
            </a:r>
            <a:r>
              <a:rPr lang="fr-FR" altLang="ko-KR" sz="1600" b="1" dirty="0" err="1">
                <a:latin typeface="Raleway" pitchFamily="2" charset="0"/>
              </a:rPr>
              <a:t>Endocardium</a:t>
            </a:r>
            <a:endParaRPr lang="fr-FR" altLang="ko-KR" sz="1600" b="1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Comparative </a:t>
            </a:r>
            <a:r>
              <a:rPr lang="fr-FR" altLang="ko-KR" sz="1600" dirty="0" err="1">
                <a:latin typeface="Raleway" pitchFamily="2" charset="0"/>
              </a:rPr>
              <a:t>Analysis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>
                <a:latin typeface="Raleway" pitchFamily="2" charset="0"/>
              </a:rPr>
              <a:t>Right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Left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comparison</a:t>
            </a:r>
            <a:r>
              <a:rPr lang="fr-FR" altLang="ko-KR" sz="1600" dirty="0">
                <a:latin typeface="Raleway" pitchFamily="2" charset="0"/>
              </a:rPr>
              <a:t> of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,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Shear</a:t>
            </a:r>
            <a:r>
              <a:rPr lang="fr-FR" altLang="ko-KR" sz="1600" dirty="0">
                <a:latin typeface="Raleway" pitchFamily="2" charset="0"/>
              </a:rPr>
              <a:t>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inflammation</a:t>
            </a:r>
            <a:endParaRPr lang="ko-KR" altLang="en-US" sz="16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B05B5-E092-CDE3-F3B0-8D5CD04694F6}"/>
              </a:ext>
            </a:extLst>
          </p:cNvPr>
          <p:cNvSpPr txBox="1"/>
          <p:nvPr/>
        </p:nvSpPr>
        <p:spPr>
          <a:xfrm>
            <a:off x="8630187" y="3943766"/>
            <a:ext cx="95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Goal</a:t>
            </a:r>
            <a:endParaRPr lang="ko-KR" altLang="en-US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A8A2FC-F47D-74D7-1CC5-04198C8193C4}"/>
              </a:ext>
            </a:extLst>
          </p:cNvPr>
          <p:cNvSpPr/>
          <p:nvPr/>
        </p:nvSpPr>
        <p:spPr>
          <a:xfrm>
            <a:off x="6266529" y="4466987"/>
            <a:ext cx="5798797" cy="2221490"/>
          </a:xfrm>
          <a:prstGeom prst="roundRect">
            <a:avLst>
              <a:gd name="adj" fmla="val 102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9FC74-3958-CD28-9F80-EE6068BF454C}"/>
              </a:ext>
            </a:extLst>
          </p:cNvPr>
          <p:cNvSpPr txBox="1"/>
          <p:nvPr/>
        </p:nvSpPr>
        <p:spPr>
          <a:xfrm>
            <a:off x="133004" y="14431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aleway" pitchFamily="2" charset="0"/>
              </a:rPr>
              <a:t>Goal</a:t>
            </a:r>
            <a:endParaRPr lang="ko-KR" altLang="en-US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2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F297-30A8-355D-85AA-E756EB37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4559C3FD-6964-9D76-3EB4-5BCC7D50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5F5044-04E4-12AE-5968-4D4C0916307B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95FABBDB-F56A-E55A-D8F6-E0A744A8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BA227-E34A-5B94-9ADF-961E3BE3793D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CB7DC-D973-4A52-1039-2961DA268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2929" y="3059125"/>
            <a:ext cx="4264726" cy="360152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DA1AD9-3B68-EFCE-DFA3-15CC20307C98}"/>
              </a:ext>
            </a:extLst>
          </p:cNvPr>
          <p:cNvGrpSpPr/>
          <p:nvPr/>
        </p:nvGrpSpPr>
        <p:grpSpPr>
          <a:xfrm>
            <a:off x="2369075" y="3429000"/>
            <a:ext cx="2005182" cy="1174842"/>
            <a:chOff x="932178" y="1101130"/>
            <a:chExt cx="2086342" cy="13813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D7DBB4-7872-4F53-7A96-9555AAE8C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40177"/>
            <a:stretch/>
          </p:blipFill>
          <p:spPr>
            <a:xfrm>
              <a:off x="932178" y="1101130"/>
              <a:ext cx="1572897" cy="13813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30FAB4-8682-6F8D-5C46-281BD635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0472"/>
            <a:stretch/>
          </p:blipFill>
          <p:spPr>
            <a:xfrm>
              <a:off x="2505075" y="1101130"/>
              <a:ext cx="513445" cy="138131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7122B0-3A8D-2C3D-1EFF-9D285373E340}"/>
              </a:ext>
            </a:extLst>
          </p:cNvPr>
          <p:cNvGrpSpPr/>
          <p:nvPr/>
        </p:nvGrpSpPr>
        <p:grpSpPr>
          <a:xfrm>
            <a:off x="234071" y="1042938"/>
            <a:ext cx="1071027" cy="1359892"/>
            <a:chOff x="-2301311" y="1180127"/>
            <a:chExt cx="1782504" cy="24203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1304DD-836A-DDC7-7EF3-5EEECD17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080"/>
            <a:stretch/>
          </p:blipFill>
          <p:spPr>
            <a:xfrm>
              <a:off x="-2301311" y="1180127"/>
              <a:ext cx="1782504" cy="2420323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F30213E-6DA8-E3C7-016C-F49DA154E352}"/>
                </a:ext>
              </a:extLst>
            </p:cNvPr>
            <p:cNvSpPr/>
            <p:nvPr/>
          </p:nvSpPr>
          <p:spPr>
            <a:xfrm>
              <a:off x="-1074440" y="1991548"/>
              <a:ext cx="373380" cy="304800"/>
            </a:xfrm>
            <a:prstGeom prst="roundRect">
              <a:avLst>
                <a:gd name="adj" fmla="val 7576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6D03DB-4E34-9E77-93FE-87DF4ED2B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1051"/>
              </p:ext>
            </p:extLst>
          </p:nvPr>
        </p:nvGraphicFramePr>
        <p:xfrm>
          <a:off x="1710285" y="1395588"/>
          <a:ext cx="2005182" cy="11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632">
                  <a:extLst>
                    <a:ext uri="{9D8B030D-6E8A-4147-A177-3AD203B41FA5}">
                      <a16:colId xmlns:a16="http://schemas.microsoft.com/office/drawing/2014/main" val="3893862674"/>
                    </a:ext>
                  </a:extLst>
                </a:gridCol>
                <a:gridCol w="1314550">
                  <a:extLst>
                    <a:ext uri="{9D8B030D-6E8A-4147-A177-3AD203B41FA5}">
                      <a16:colId xmlns:a16="http://schemas.microsoft.com/office/drawing/2014/main" val="1219946419"/>
                    </a:ext>
                  </a:extLst>
                </a:gridCol>
              </a:tblGrid>
              <a:tr h="460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Sample ID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100" b="1" dirty="0"/>
                        <a:t>HCAHeartST8795935 (LA)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34902"/>
                  </a:ext>
                </a:extLst>
              </a:tr>
              <a:tr h="325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/>
                        <a:t>SEX</a:t>
                      </a:r>
                      <a:endParaRPr lang="ko-KR" altLang="en-US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100" b="1" dirty="0" err="1"/>
                        <a:t>Female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62455"/>
                  </a:ext>
                </a:extLst>
              </a:tr>
              <a:tr h="325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/>
                        <a:t>AGE</a:t>
                      </a:r>
                      <a:endParaRPr lang="ko-KR" altLang="en-US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100" b="1" dirty="0"/>
                        <a:t>65~70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12202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19E57F6C-4176-D0CE-14F0-64D59BFB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463"/>
          <a:stretch/>
        </p:blipFill>
        <p:spPr>
          <a:xfrm>
            <a:off x="4886887" y="1395588"/>
            <a:ext cx="7179295" cy="51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5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D717-67BE-2F0C-25DA-6EF12743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C97501F9-BCF7-04F9-DAD3-548A6C26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A37071-3342-EE31-D0D1-142EC80554C6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FA21461B-CDC0-ABDF-B416-8D97FC1AB8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CF249-00F4-0CF6-24E6-44376661B3C5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86461-FBDF-35A7-D42B-FAC83FF9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7" y="1027205"/>
            <a:ext cx="11827825" cy="571873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4D06E9-F9B2-B493-03BD-5ACC32A6828D}"/>
              </a:ext>
            </a:extLst>
          </p:cNvPr>
          <p:cNvGrpSpPr/>
          <p:nvPr/>
        </p:nvGrpSpPr>
        <p:grpSpPr>
          <a:xfrm>
            <a:off x="9073218" y="4156364"/>
            <a:ext cx="2936694" cy="2362972"/>
            <a:chOff x="32929" y="3059125"/>
            <a:chExt cx="4341328" cy="360152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00A084-2E71-9905-971C-CDC1F9F4C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32929" y="3059125"/>
              <a:ext cx="4264726" cy="3601527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852E440-5DF9-BEA4-E40C-7ECA24E5B65B}"/>
                </a:ext>
              </a:extLst>
            </p:cNvPr>
            <p:cNvGrpSpPr/>
            <p:nvPr/>
          </p:nvGrpSpPr>
          <p:grpSpPr>
            <a:xfrm>
              <a:off x="2369075" y="3429000"/>
              <a:ext cx="2005182" cy="1174842"/>
              <a:chOff x="932178" y="1101130"/>
              <a:chExt cx="2086342" cy="138131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5E12D0A-AEA6-C8F4-AE3F-8D8CB8A3E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40177"/>
              <a:stretch/>
            </p:blipFill>
            <p:spPr>
              <a:xfrm>
                <a:off x="932178" y="1101130"/>
                <a:ext cx="1572897" cy="138131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821CEBF-1D86-CD43-B750-D3DE3A7C1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0472"/>
              <a:stretch/>
            </p:blipFill>
            <p:spPr>
              <a:xfrm>
                <a:off x="2505075" y="1101130"/>
                <a:ext cx="513445" cy="13813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778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CE441D-9985-9CEF-FA0B-A80597A8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68" y="1195095"/>
            <a:ext cx="5031997" cy="4864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C9766-90CA-0369-A035-9543A078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 flipV="1">
            <a:off x="191651" y="1826772"/>
            <a:ext cx="4196806" cy="360152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0ED9FCB-BBD7-C7DD-591F-4F54A6972BB6}"/>
              </a:ext>
            </a:extLst>
          </p:cNvPr>
          <p:cNvGrpSpPr/>
          <p:nvPr/>
        </p:nvGrpSpPr>
        <p:grpSpPr>
          <a:xfrm>
            <a:off x="4090818" y="2024149"/>
            <a:ext cx="2005182" cy="1174842"/>
            <a:chOff x="932178" y="1101130"/>
            <a:chExt cx="2086342" cy="13813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E5ACD2-18EB-19F6-0851-E6C9972A4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0177"/>
            <a:stretch/>
          </p:blipFill>
          <p:spPr>
            <a:xfrm>
              <a:off x="932178" y="1101130"/>
              <a:ext cx="1572897" cy="13813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6E30A1-F7BB-7747-2372-ECD8AA90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472"/>
            <a:stretch/>
          </p:blipFill>
          <p:spPr>
            <a:xfrm>
              <a:off x="2505075" y="1101130"/>
              <a:ext cx="513445" cy="1381318"/>
            </a:xfrm>
            <a:prstGeom prst="rect">
              <a:avLst/>
            </a:prstGeom>
          </p:spPr>
        </p:pic>
      </p:grpSp>
      <p:pic>
        <p:nvPicPr>
          <p:cNvPr id="10" name="그림 9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BE3405DD-004E-5D73-3892-BA8F2402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4C90E-543D-65DE-CEC3-6C6B99B3163D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28DE8277-2873-4EC7-52CE-D7B0D0CB56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26944F-E26C-B8FB-A4AF-9A3DFF6EF5E3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7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85994-0CB7-C449-030F-00069EAB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B78AC5E-A67E-4FF7-9777-1AA36EE4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94" y="2515053"/>
            <a:ext cx="5839640" cy="41725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F5B99E3-5D80-EE80-622E-D6577B0A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5" y="2323570"/>
            <a:ext cx="4405456" cy="4027354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9C37CBF-FB27-A3B7-B167-D7E1D28CE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8846"/>
              </p:ext>
            </p:extLst>
          </p:nvPr>
        </p:nvGraphicFramePr>
        <p:xfrm>
          <a:off x="3549954" y="1398022"/>
          <a:ext cx="3449782" cy="1593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894">
                  <a:extLst>
                    <a:ext uri="{9D8B030D-6E8A-4147-A177-3AD203B41FA5}">
                      <a16:colId xmlns:a16="http://schemas.microsoft.com/office/drawing/2014/main" val="169815079"/>
                    </a:ext>
                  </a:extLst>
                </a:gridCol>
                <a:gridCol w="1119729">
                  <a:extLst>
                    <a:ext uri="{9D8B030D-6E8A-4147-A177-3AD203B41FA5}">
                      <a16:colId xmlns:a16="http://schemas.microsoft.com/office/drawing/2014/main" val="2223177310"/>
                    </a:ext>
                  </a:extLst>
                </a:gridCol>
                <a:gridCol w="847774">
                  <a:extLst>
                    <a:ext uri="{9D8B030D-6E8A-4147-A177-3AD203B41FA5}">
                      <a16:colId xmlns:a16="http://schemas.microsoft.com/office/drawing/2014/main" val="2970864730"/>
                    </a:ext>
                  </a:extLst>
                </a:gridCol>
                <a:gridCol w="868385">
                  <a:extLst>
                    <a:ext uri="{9D8B030D-6E8A-4147-A177-3AD203B41FA5}">
                      <a16:colId xmlns:a16="http://schemas.microsoft.com/office/drawing/2014/main" val="948950408"/>
                    </a:ext>
                  </a:extLst>
                </a:gridCol>
              </a:tblGrid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gene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logfoldchanges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pvals_adj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6478736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NPPA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153.54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3.17E-14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1.06E-09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6978500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MYL7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1.64E-04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5.02E-02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2161974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MYH6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29.79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1.88E-06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2.31E-03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3704738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ACTC1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15.28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1.28E-04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4.38E-02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0232024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13.30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2.92E-05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1.63E-02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2723286"/>
                  </a:ext>
                </a:extLst>
              </a:tr>
              <a:tr h="227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GAPDH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8.22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3.09E-06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3.34E-03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90889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7B9708E-E83F-30F0-AED4-AABFB4D7EC98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B6965C2B-1B83-8178-F3B6-9E3D883116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FD7471-72B6-A5DC-27EB-0B56835692AF}"/>
              </a:ext>
            </a:extLst>
          </p:cNvPr>
          <p:cNvSpPr txBox="1"/>
          <p:nvPr/>
        </p:nvSpPr>
        <p:spPr>
          <a:xfrm>
            <a:off x="4114848" y="1013663"/>
            <a:ext cx="23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Upregulation Top 5</a:t>
            </a:r>
            <a:endParaRPr lang="ko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E51DA95-F557-C464-10D0-7E059844DE38}"/>
              </a:ext>
            </a:extLst>
          </p:cNvPr>
          <p:cNvCxnSpPr>
            <a:cxnSpLocks/>
          </p:cNvCxnSpPr>
          <p:nvPr/>
        </p:nvCxnSpPr>
        <p:spPr>
          <a:xfrm flipV="1">
            <a:off x="2826327" y="1903542"/>
            <a:ext cx="473826" cy="692774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F04BCF-137C-931D-92B6-CBF5038DE622}"/>
              </a:ext>
            </a:extLst>
          </p:cNvPr>
          <p:cNvCxnSpPr>
            <a:cxnSpLocks/>
          </p:cNvCxnSpPr>
          <p:nvPr/>
        </p:nvCxnSpPr>
        <p:spPr>
          <a:xfrm>
            <a:off x="7249537" y="1784017"/>
            <a:ext cx="522863" cy="731036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FBD94C-9F74-9E75-D673-DCC4CE8F8662}"/>
              </a:ext>
            </a:extLst>
          </p:cNvPr>
          <p:cNvSpPr txBox="1"/>
          <p:nvPr/>
        </p:nvSpPr>
        <p:spPr>
          <a:xfrm>
            <a:off x="0" y="98104"/>
            <a:ext cx="6251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close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to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vs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Myocardium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>
                <a:solidFill>
                  <a:srgbClr val="EE0000"/>
                </a:solidFill>
                <a:latin typeface="Raleway" pitchFamily="2" charset="0"/>
              </a:rPr>
              <a:t>far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from</a:t>
            </a:r>
            <a:r>
              <a:rPr lang="fr-FR" altLang="ko-KR" sz="2400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altLang="ko-KR" sz="2400" b="1" dirty="0" err="1">
                <a:solidFill>
                  <a:schemeClr val="bg1"/>
                </a:solidFill>
                <a:latin typeface="Raleway" pitchFamily="2" charset="0"/>
              </a:rPr>
              <a:t>Endocardium</a:t>
            </a:r>
            <a:endParaRPr lang="fr-FR" altLang="ko-KR" sz="24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4B4F6-DE6D-7FA7-A203-E84D83F49D2C}"/>
              </a:ext>
            </a:extLst>
          </p:cNvPr>
          <p:cNvSpPr/>
          <p:nvPr/>
        </p:nvSpPr>
        <p:spPr>
          <a:xfrm>
            <a:off x="3439695" y="1637607"/>
            <a:ext cx="3670300" cy="265935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DE813-1296-6F37-98A9-86BEE6C6A393}"/>
              </a:ext>
            </a:extLst>
          </p:cNvPr>
          <p:cNvSpPr/>
          <p:nvPr/>
        </p:nvSpPr>
        <p:spPr>
          <a:xfrm>
            <a:off x="1213658" y="2596316"/>
            <a:ext cx="2226037" cy="2948274"/>
          </a:xfrm>
          <a:prstGeom prst="rect">
            <a:avLst/>
          </a:prstGeom>
          <a:noFill/>
          <a:ln>
            <a:solidFill>
              <a:srgbClr val="EE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AB9E91-99AC-8999-FAF9-04C8A2D8CD1D}"/>
              </a:ext>
            </a:extLst>
          </p:cNvPr>
          <p:cNvSpPr/>
          <p:nvPr/>
        </p:nvSpPr>
        <p:spPr>
          <a:xfrm>
            <a:off x="7336081" y="2760804"/>
            <a:ext cx="1928553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NPPA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A80920-8466-3868-3232-1F5FC600DC78}"/>
              </a:ext>
            </a:extLst>
          </p:cNvPr>
          <p:cNvSpPr txBox="1"/>
          <p:nvPr/>
        </p:nvSpPr>
        <p:spPr>
          <a:xfrm>
            <a:off x="8242168" y="1174875"/>
            <a:ext cx="3449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NPPA </a:t>
            </a:r>
            <a:r>
              <a:rPr lang="en-US" altLang="ko-KR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is a cardiac signaling molecule that helps regulate blood pressure, fluid balance, and energy metabolism.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39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도표, 평면도, 개략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7CDEB6-ECB5-2B15-30D0-3D6D475AC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73" y="0"/>
            <a:ext cx="8314254" cy="68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8AA2E-99D1-1630-6B64-6DFE4E4C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324D6F-0CF1-6972-A30B-2DEC40B0BDB7}"/>
              </a:ext>
            </a:extLst>
          </p:cNvPr>
          <p:cNvSpPr/>
          <p:nvPr/>
        </p:nvSpPr>
        <p:spPr>
          <a:xfrm>
            <a:off x="0" y="0"/>
            <a:ext cx="12192000" cy="94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상징, 로고, 엠블럼, 그래픽이(가) 표시된 사진&#10;&#10;자동 생성된 설명">
            <a:extLst>
              <a:ext uri="{FF2B5EF4-FFF2-40B4-BE49-F238E27FC236}">
                <a16:creationId xmlns:a16="http://schemas.microsoft.com/office/drawing/2014/main" id="{E2CE2728-288E-0574-B0A3-A98A4D66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5" b="30976"/>
          <a:stretch/>
        </p:blipFill>
        <p:spPr>
          <a:xfrm>
            <a:off x="10172117" y="0"/>
            <a:ext cx="1985047" cy="9448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8305FB0-7CDF-AAC7-FA82-5DF15AE79C69}"/>
              </a:ext>
            </a:extLst>
          </p:cNvPr>
          <p:cNvGrpSpPr/>
          <p:nvPr/>
        </p:nvGrpSpPr>
        <p:grpSpPr>
          <a:xfrm>
            <a:off x="0" y="1282781"/>
            <a:ext cx="9816353" cy="5186641"/>
            <a:chOff x="494309" y="1269576"/>
            <a:chExt cx="9816353" cy="51866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5FF2943-18A4-E37F-348D-2A96C78E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1"/>
            <a:stretch/>
          </p:blipFill>
          <p:spPr>
            <a:xfrm>
              <a:off x="7305774" y="1422401"/>
              <a:ext cx="3004888" cy="2367779"/>
            </a:xfrm>
            <a:prstGeom prst="rect">
              <a:avLst/>
            </a:prstGeom>
          </p:spPr>
        </p:pic>
        <p:pic>
          <p:nvPicPr>
            <p:cNvPr id="4" name="Picture 2" descr="Heart | Structure, Function, Diagram, Anatomy, &amp; Facts | Britannica">
              <a:extLst>
                <a:ext uri="{FF2B5EF4-FFF2-40B4-BE49-F238E27FC236}">
                  <a16:creationId xmlns:a16="http://schemas.microsoft.com/office/drawing/2014/main" id="{8F562D30-CE8D-207C-3624-307ACF313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09" y="1269576"/>
              <a:ext cx="5650078" cy="518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26">
              <a:extLst>
                <a:ext uri="{FF2B5EF4-FFF2-40B4-BE49-F238E27FC236}">
                  <a16:creationId xmlns:a16="http://schemas.microsoft.com/office/drawing/2014/main" id="{908B3291-2E48-4B8D-2F81-C7A5583B79E7}"/>
                </a:ext>
              </a:extLst>
            </p:cNvPr>
            <p:cNvSpPr/>
            <p:nvPr/>
          </p:nvSpPr>
          <p:spPr>
            <a:xfrm>
              <a:off x="4544291" y="1422401"/>
              <a:ext cx="4350326" cy="3679342"/>
            </a:xfrm>
            <a:custGeom>
              <a:avLst/>
              <a:gdLst>
                <a:gd name="connsiteX0" fmla="*/ 0 w 4156363"/>
                <a:gd name="connsiteY0" fmla="*/ 0 h 2367779"/>
                <a:gd name="connsiteX1" fmla="*/ 4156363 w 4156363"/>
                <a:gd name="connsiteY1" fmla="*/ 0 h 2367779"/>
                <a:gd name="connsiteX2" fmla="*/ 4156363 w 4156363"/>
                <a:gd name="connsiteY2" fmla="*/ 2367779 h 2367779"/>
                <a:gd name="connsiteX3" fmla="*/ 0 w 4156363"/>
                <a:gd name="connsiteY3" fmla="*/ 2367779 h 2367779"/>
                <a:gd name="connsiteX4" fmla="*/ 0 w 4156363"/>
                <a:gd name="connsiteY4" fmla="*/ 0 h 2367779"/>
                <a:gd name="connsiteX0" fmla="*/ 0 w 4230254"/>
                <a:gd name="connsiteY0" fmla="*/ 3371273 h 3371273"/>
                <a:gd name="connsiteX1" fmla="*/ 4230254 w 4230254"/>
                <a:gd name="connsiteY1" fmla="*/ 0 h 3371273"/>
                <a:gd name="connsiteX2" fmla="*/ 4230254 w 4230254"/>
                <a:gd name="connsiteY2" fmla="*/ 2367779 h 3371273"/>
                <a:gd name="connsiteX3" fmla="*/ 73891 w 4230254"/>
                <a:gd name="connsiteY3" fmla="*/ 2367779 h 3371273"/>
                <a:gd name="connsiteX4" fmla="*/ 0 w 4230254"/>
                <a:gd name="connsiteY4" fmla="*/ 3371273 h 3371273"/>
                <a:gd name="connsiteX0" fmla="*/ 0 w 4230254"/>
                <a:gd name="connsiteY0" fmla="*/ 3371273 h 3707051"/>
                <a:gd name="connsiteX1" fmla="*/ 4230254 w 4230254"/>
                <a:gd name="connsiteY1" fmla="*/ 0 h 3707051"/>
                <a:gd name="connsiteX2" fmla="*/ 4230254 w 4230254"/>
                <a:gd name="connsiteY2" fmla="*/ 2367779 h 3707051"/>
                <a:gd name="connsiteX3" fmla="*/ 18473 w 4230254"/>
                <a:gd name="connsiteY3" fmla="*/ 3707051 h 3707051"/>
                <a:gd name="connsiteX4" fmla="*/ 0 w 4230254"/>
                <a:gd name="connsiteY4" fmla="*/ 3371273 h 3707051"/>
                <a:gd name="connsiteX0" fmla="*/ 0 w 4267199"/>
                <a:gd name="connsiteY0" fmla="*/ 3315854 h 3707051"/>
                <a:gd name="connsiteX1" fmla="*/ 4267199 w 4267199"/>
                <a:gd name="connsiteY1" fmla="*/ 0 h 3707051"/>
                <a:gd name="connsiteX2" fmla="*/ 4267199 w 4267199"/>
                <a:gd name="connsiteY2" fmla="*/ 2367779 h 3707051"/>
                <a:gd name="connsiteX3" fmla="*/ 55418 w 4267199"/>
                <a:gd name="connsiteY3" fmla="*/ 3707051 h 3707051"/>
                <a:gd name="connsiteX4" fmla="*/ 0 w 4267199"/>
                <a:gd name="connsiteY4" fmla="*/ 3315854 h 3707051"/>
                <a:gd name="connsiteX0" fmla="*/ 83127 w 4350326"/>
                <a:gd name="connsiteY0" fmla="*/ 3315854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83127 w 4350326"/>
                <a:gd name="connsiteY4" fmla="*/ 3315854 h 3679342"/>
                <a:gd name="connsiteX0" fmla="*/ 0 w 4350326"/>
                <a:gd name="connsiteY0" fmla="*/ 3380508 h 3679342"/>
                <a:gd name="connsiteX1" fmla="*/ 4350326 w 4350326"/>
                <a:gd name="connsiteY1" fmla="*/ 0 h 3679342"/>
                <a:gd name="connsiteX2" fmla="*/ 4350326 w 4350326"/>
                <a:gd name="connsiteY2" fmla="*/ 2367779 h 3679342"/>
                <a:gd name="connsiteX3" fmla="*/ 0 w 4350326"/>
                <a:gd name="connsiteY3" fmla="*/ 3679342 h 3679342"/>
                <a:gd name="connsiteX4" fmla="*/ 0 w 4350326"/>
                <a:gd name="connsiteY4" fmla="*/ 3380508 h 36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326" h="3679342">
                  <a:moveTo>
                    <a:pt x="0" y="3380508"/>
                  </a:moveTo>
                  <a:lnTo>
                    <a:pt x="4350326" y="0"/>
                  </a:lnTo>
                  <a:lnTo>
                    <a:pt x="4350326" y="2367779"/>
                  </a:lnTo>
                  <a:lnTo>
                    <a:pt x="0" y="3679342"/>
                  </a:lnTo>
                  <a:lnTo>
                    <a:pt x="0" y="3380508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B4AD8D-1E25-3CA2-1DD8-B1F24369E626}"/>
              </a:ext>
            </a:extLst>
          </p:cNvPr>
          <p:cNvSpPr txBox="1"/>
          <p:nvPr/>
        </p:nvSpPr>
        <p:spPr>
          <a:xfrm>
            <a:off x="6340887" y="4546680"/>
            <a:ext cx="56500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close to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r>
              <a:rPr lang="fr-FR" altLang="ko-KR" sz="1600" dirty="0">
                <a:latin typeface="Raleway" pitchFamily="2" charset="0"/>
              </a:rPr>
              <a:t> far </a:t>
            </a:r>
            <a:r>
              <a:rPr lang="fr-FR" altLang="ko-KR" sz="1600" dirty="0" err="1">
                <a:latin typeface="Raleway" pitchFamily="2" charset="0"/>
              </a:rPr>
              <a:t>from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b="1" dirty="0" err="1">
                <a:latin typeface="Raleway" pitchFamily="2" charset="0"/>
              </a:rPr>
              <a:t>Endocardium</a:t>
            </a:r>
            <a:r>
              <a:rPr lang="fr-FR" altLang="ko-KR" sz="1600" b="1" dirty="0">
                <a:latin typeface="Raleway" pitchFamily="2" charset="0"/>
              </a:rPr>
              <a:t> vs </a:t>
            </a:r>
            <a:r>
              <a:rPr lang="fr-FR" altLang="ko-KR" sz="1600" b="1" dirty="0" err="1">
                <a:latin typeface="Raleway" pitchFamily="2" charset="0"/>
              </a:rPr>
              <a:t>Myocardium</a:t>
            </a:r>
            <a:r>
              <a:rPr lang="fr-FR" altLang="ko-KR" sz="1600" b="1" dirty="0">
                <a:latin typeface="Raleway" pitchFamily="2" charset="0"/>
              </a:rPr>
              <a:t> Comparative </a:t>
            </a:r>
            <a:r>
              <a:rPr lang="fr-FR" altLang="ko-KR" sz="1600" b="1" dirty="0" err="1">
                <a:latin typeface="Raleway" pitchFamily="2" charset="0"/>
              </a:rPr>
              <a:t>Analysis</a:t>
            </a:r>
            <a:endParaRPr lang="fr-FR" altLang="ko-KR" sz="1600" b="1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>
                <a:latin typeface="Raleway" pitchFamily="2" charset="0"/>
              </a:rPr>
              <a:t>Right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vs </a:t>
            </a:r>
            <a:r>
              <a:rPr lang="fr-FR" altLang="ko-KR" sz="1600" dirty="0" err="1">
                <a:latin typeface="Raleway" pitchFamily="2" charset="0"/>
              </a:rPr>
              <a:t>Left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en-US" altLang="ko-KR" sz="1600" dirty="0">
                <a:latin typeface="Raleway" pitchFamily="2" charset="0"/>
              </a:rPr>
              <a:t>ventricle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comparison</a:t>
            </a:r>
            <a:r>
              <a:rPr lang="fr-FR" altLang="ko-KR" sz="1600" dirty="0">
                <a:latin typeface="Raleway" pitchFamily="2" charset="0"/>
              </a:rPr>
              <a:t> of </a:t>
            </a:r>
            <a:r>
              <a:rPr lang="fr-FR" altLang="ko-KR" sz="1600" dirty="0" err="1">
                <a:latin typeface="Raleway" pitchFamily="2" charset="0"/>
              </a:rPr>
              <a:t>Endocardium</a:t>
            </a:r>
            <a:r>
              <a:rPr lang="fr-FR" altLang="ko-KR" sz="1600" dirty="0">
                <a:latin typeface="Raleway" pitchFamily="2" charset="0"/>
              </a:rPr>
              <a:t>, </a:t>
            </a:r>
            <a:r>
              <a:rPr lang="fr-FR" altLang="ko-KR" sz="1600" dirty="0" err="1">
                <a:latin typeface="Raleway" pitchFamily="2" charset="0"/>
              </a:rPr>
              <a:t>Myocardium</a:t>
            </a: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ko-KR" sz="16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Shear</a:t>
            </a:r>
            <a:r>
              <a:rPr lang="fr-FR" altLang="ko-KR" sz="1600" dirty="0">
                <a:latin typeface="Raleway" pitchFamily="2" charset="0"/>
              </a:rPr>
              <a:t>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600" dirty="0" err="1">
                <a:latin typeface="Raleway" pitchFamily="2" charset="0"/>
              </a:rPr>
              <a:t>Identify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genes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associated</a:t>
            </a:r>
            <a:r>
              <a:rPr lang="fr-FR" altLang="ko-KR" sz="1600" dirty="0">
                <a:latin typeface="Raleway" pitchFamily="2" charset="0"/>
              </a:rPr>
              <a:t> </a:t>
            </a:r>
            <a:r>
              <a:rPr lang="fr-FR" altLang="ko-KR" sz="1600" dirty="0" err="1">
                <a:latin typeface="Raleway" pitchFamily="2" charset="0"/>
              </a:rPr>
              <a:t>with</a:t>
            </a:r>
            <a:r>
              <a:rPr lang="fr-FR" altLang="ko-KR" sz="1600" dirty="0">
                <a:latin typeface="Raleway" pitchFamily="2" charset="0"/>
              </a:rPr>
              <a:t> inflammation</a:t>
            </a:r>
            <a:endParaRPr lang="ko-KR" altLang="en-US" sz="16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D7363-0A43-BC4A-A8AF-585C6373CE50}"/>
              </a:ext>
            </a:extLst>
          </p:cNvPr>
          <p:cNvSpPr txBox="1"/>
          <p:nvPr/>
        </p:nvSpPr>
        <p:spPr>
          <a:xfrm>
            <a:off x="8630187" y="3943766"/>
            <a:ext cx="95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Goal</a:t>
            </a:r>
            <a:endParaRPr lang="ko-KR" altLang="en-US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992955-6989-78FE-1732-A1258AE540A2}"/>
              </a:ext>
            </a:extLst>
          </p:cNvPr>
          <p:cNvSpPr/>
          <p:nvPr/>
        </p:nvSpPr>
        <p:spPr>
          <a:xfrm>
            <a:off x="6266529" y="4466987"/>
            <a:ext cx="5798797" cy="2221490"/>
          </a:xfrm>
          <a:prstGeom prst="roundRect">
            <a:avLst>
              <a:gd name="adj" fmla="val 10200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0E79D-070A-594B-13E7-BFBF008897F2}"/>
              </a:ext>
            </a:extLst>
          </p:cNvPr>
          <p:cNvSpPr txBox="1"/>
          <p:nvPr/>
        </p:nvSpPr>
        <p:spPr>
          <a:xfrm>
            <a:off x="133004" y="14431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aleway" pitchFamily="2" charset="0"/>
              </a:rPr>
              <a:t>Goal</a:t>
            </a:r>
            <a:endParaRPr lang="ko-KR" altLang="en-US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2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826</Words>
  <Application>Microsoft Office PowerPoint</Application>
  <PresentationFormat>와이드스크린</PresentationFormat>
  <Paragraphs>244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Söhne</vt:lpstr>
      <vt:lpstr>맑은 고딕</vt:lpstr>
      <vt:lpstr>Arial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김상윤</dc:creator>
  <cp:lastModifiedBy>김상윤</cp:lastModifiedBy>
  <cp:revision>19</cp:revision>
  <dcterms:created xsi:type="dcterms:W3CDTF">2025-02-13T13:33:32Z</dcterms:created>
  <dcterms:modified xsi:type="dcterms:W3CDTF">2025-02-21T04:10:50Z</dcterms:modified>
</cp:coreProperties>
</file>